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256" r:id="rId3"/>
    <p:sldId id="257" r:id="rId4"/>
    <p:sldId id="386" r:id="rId5"/>
    <p:sldId id="387" r:id="rId6"/>
    <p:sldId id="388" r:id="rId7"/>
    <p:sldId id="389" r:id="rId8"/>
    <p:sldId id="397" r:id="rId9"/>
    <p:sldId id="433" r:id="rId10"/>
    <p:sldId id="434" r:id="rId11"/>
    <p:sldId id="391" r:id="rId12"/>
    <p:sldId id="405" r:id="rId13"/>
    <p:sldId id="392" r:id="rId14"/>
    <p:sldId id="393" r:id="rId15"/>
    <p:sldId id="394" r:id="rId16"/>
    <p:sldId id="398" r:id="rId17"/>
    <p:sldId id="399" r:id="rId18"/>
    <p:sldId id="395" r:id="rId19"/>
    <p:sldId id="407" r:id="rId20"/>
    <p:sldId id="400" r:id="rId21"/>
    <p:sldId id="402" r:id="rId22"/>
    <p:sldId id="403" r:id="rId23"/>
    <p:sldId id="401" r:id="rId24"/>
    <p:sldId id="404" r:id="rId25"/>
    <p:sldId id="332" r:id="rId26"/>
    <p:sldId id="409" r:id="rId27"/>
    <p:sldId id="333" r:id="rId28"/>
    <p:sldId id="383" r:id="rId29"/>
    <p:sldId id="432" r:id="rId30"/>
  </p:sldIdLst>
  <p:sldSz cx="9144000" cy="5143500" type="screen16x9"/>
  <p:notesSz cx="9144000" cy="6858000"/>
  <p:custDataLst>
    <p:tags r:id="rId36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3" orient="horz" pos="1776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97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 horzBarState="maximized">
    <p:restoredLeft sz="34563" autoAdjust="0"/>
    <p:restoredTop sz="86358" autoAdjust="0"/>
  </p:normalViewPr>
  <p:slideViewPr>
    <p:cSldViewPr showGuides="1">
      <p:cViewPr>
        <p:scale>
          <a:sx n="110" d="100"/>
          <a:sy n="110" d="100"/>
        </p:scale>
        <p:origin x="-288" y="-309"/>
      </p:cViewPr>
      <p:guideLst>
        <p:guide orient="horz" pos="1776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116" d="100"/>
          <a:sy n="116" d="100"/>
        </p:scale>
        <p:origin x="-2430" y="-102"/>
      </p:cViewPr>
      <p:guideLst>
        <p:guide orient="horz" pos="2368"/>
        <p:guide pos="288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74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notesMaster" Target="notesMasters/notesMaster1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image" Target="../media/image4.png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1600199" cy="7620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5179484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52CBF5-0807-46E2-A057-5D92AFB507C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5179484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5FC136-5BFD-4CC3-B9F9-353C9F8EA50B}" type="slidenum">
              <a:rPr lang="zh-CN" altLang="en-US" smtClean="0"/>
            </a:fld>
            <a:endParaRPr lang="zh-CN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5283200" cy="25806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6905979" y="0"/>
            <a:ext cx="5283200" cy="25806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553220" y="642938"/>
            <a:ext cx="3085560" cy="1735931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1219200" y="2475309"/>
            <a:ext cx="9753600" cy="202525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4885432"/>
            <a:ext cx="5283200" cy="25806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6905979" y="4885432"/>
            <a:ext cx="5283200" cy="25806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8098"/>
            <a:ext cx="7772400" cy="110271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5160"/>
            <a:ext cx="6400800" cy="131468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80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9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8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015"/>
            <a:ext cx="2057400" cy="438941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015"/>
            <a:ext cx="6019800" cy="438941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753"/>
            <a:ext cx="7772400" cy="1021735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416"/>
            <a:ext cx="7772400" cy="1125337"/>
          </a:xfr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360"/>
            <a:ext cx="4038600" cy="3395066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360"/>
            <a:ext cx="4038600" cy="3395066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536"/>
            <a:ext cx="4040188" cy="47990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442"/>
            <a:ext cx="4040188" cy="2963984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151536"/>
            <a:ext cx="4041775" cy="47990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631442"/>
            <a:ext cx="4041775" cy="2963984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4823"/>
            <a:ext cx="3008313" cy="871690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823"/>
            <a:ext cx="5111750" cy="4390603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076513"/>
            <a:ext cx="3008313" cy="3518913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8035" indent="0">
              <a:buNone/>
              <a:defRPr sz="675"/>
            </a:lvl7pPr>
            <a:lvl8pPr marL="2400935" indent="0">
              <a:buNone/>
              <a:defRPr sz="675"/>
            </a:lvl8pPr>
            <a:lvl9pPr marL="2743835" indent="0">
              <a:buNone/>
              <a:defRPr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1080"/>
            <a:ext cx="5486400" cy="42512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662"/>
            <a:ext cx="5486400" cy="308664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6208"/>
            <a:ext cx="5486400" cy="603752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8035" indent="0">
              <a:buNone/>
              <a:defRPr sz="675"/>
            </a:lvl7pPr>
            <a:lvl8pPr marL="2400935" indent="0">
              <a:buNone/>
              <a:defRPr sz="675"/>
            </a:lvl8pPr>
            <a:lvl9pPr marL="2743835" indent="0">
              <a:buNone/>
              <a:defRPr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../media/image3.jpeg"/><Relationship Id="rId13" Type="http://schemas.openxmlformats.org/officeDocument/2006/relationships/image" Target="../media/image2.png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 cstate="print"/>
          <a:tile tx="0" ty="-1543050" sx="30000" sy="30000" algn="t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6015"/>
            <a:ext cx="8229600" cy="857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360"/>
            <a:ext cx="8229600" cy="33950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8096"/>
            <a:ext cx="21336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8096"/>
            <a:ext cx="28956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8096"/>
            <a:ext cx="21336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</a:fld>
            <a:endParaRPr lang="en-US"/>
          </a:p>
        </p:txBody>
      </p:sp>
      <p:pic>
        <p:nvPicPr>
          <p:cNvPr id="7" name="图片 6" descr="微信图片_20230703141117副本"/>
          <p:cNvPicPr>
            <a:picLocks noChangeAspect="1"/>
          </p:cNvPicPr>
          <p:nvPr userDrawn="1"/>
        </p:nvPicPr>
        <p:blipFill>
          <a:blip r:embed="rId13" cstate="print"/>
          <a:stretch>
            <a:fillRect/>
          </a:stretch>
        </p:blipFill>
        <p:spPr>
          <a:xfrm>
            <a:off x="0" y="-6350"/>
            <a:ext cx="9144000" cy="5155565"/>
          </a:xfrm>
          <a:prstGeom prst="rect">
            <a:avLst/>
          </a:prstGeom>
        </p:spPr>
      </p:pic>
      <p:pic>
        <p:nvPicPr>
          <p:cNvPr id="8" name="图片 7" descr="图片4"/>
          <p:cNvPicPr>
            <a:picLocks noChangeAspect="1"/>
          </p:cNvPicPr>
          <p:nvPr userDrawn="1"/>
        </p:nvPicPr>
        <p:blipFill>
          <a:blip r:embed="rId14" cstate="print"/>
          <a:stretch>
            <a:fillRect/>
          </a:stretch>
        </p:blipFill>
        <p:spPr>
          <a:xfrm>
            <a:off x="1270" y="0"/>
            <a:ext cx="9141460" cy="5143500"/>
          </a:xfrm>
          <a:prstGeom prst="rect">
            <a:avLst/>
          </a:prstGeom>
        </p:spPr>
      </p:pic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15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24.xml"/><Relationship Id="rId2" Type="http://schemas.openxmlformats.org/officeDocument/2006/relationships/tags" Target="../tags/tag23.xml"/><Relationship Id="rId1" Type="http://schemas.openxmlformats.org/officeDocument/2006/relationships/tags" Target="../tags/tag22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27.xml"/><Relationship Id="rId2" Type="http://schemas.openxmlformats.org/officeDocument/2006/relationships/tags" Target="../tags/tag26.xml"/><Relationship Id="rId1" Type="http://schemas.openxmlformats.org/officeDocument/2006/relationships/tags" Target="../tags/tag25.xm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30.xml"/><Relationship Id="rId2" Type="http://schemas.openxmlformats.org/officeDocument/2006/relationships/tags" Target="../tags/tag29.xml"/><Relationship Id="rId1" Type="http://schemas.openxmlformats.org/officeDocument/2006/relationships/tags" Target="../tags/tag28.xml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33.xml"/><Relationship Id="rId2" Type="http://schemas.openxmlformats.org/officeDocument/2006/relationships/tags" Target="../tags/tag32.xml"/><Relationship Id="rId1" Type="http://schemas.openxmlformats.org/officeDocument/2006/relationships/tags" Target="../tags/tag31.xml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36.xml"/><Relationship Id="rId2" Type="http://schemas.openxmlformats.org/officeDocument/2006/relationships/tags" Target="../tags/tag35.xml"/><Relationship Id="rId1" Type="http://schemas.openxmlformats.org/officeDocument/2006/relationships/tags" Target="../tags/tag34.xml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39.xml"/><Relationship Id="rId2" Type="http://schemas.openxmlformats.org/officeDocument/2006/relationships/tags" Target="../tags/tag38.xml"/><Relationship Id="rId1" Type="http://schemas.openxmlformats.org/officeDocument/2006/relationships/tags" Target="../tags/tag37.xml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45.xml"/><Relationship Id="rId2" Type="http://schemas.openxmlformats.org/officeDocument/2006/relationships/tags" Target="../tags/tag44.xml"/><Relationship Id="rId1" Type="http://schemas.openxmlformats.org/officeDocument/2006/relationships/tags" Target="../tags/tag43.xml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48.xml"/><Relationship Id="rId2" Type="http://schemas.openxmlformats.org/officeDocument/2006/relationships/tags" Target="../tags/tag47.xml"/><Relationship Id="rId1" Type="http://schemas.openxmlformats.org/officeDocument/2006/relationships/tags" Target="../tags/tag46.xml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54.xml"/><Relationship Id="rId2" Type="http://schemas.openxmlformats.org/officeDocument/2006/relationships/tags" Target="../tags/tag53.xml"/><Relationship Id="rId1" Type="http://schemas.openxmlformats.org/officeDocument/2006/relationships/tags" Target="../tags/tag52.xml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57.xml"/><Relationship Id="rId2" Type="http://schemas.openxmlformats.org/officeDocument/2006/relationships/tags" Target="../tags/tag56.xml"/><Relationship Id="rId1" Type="http://schemas.openxmlformats.org/officeDocument/2006/relationships/tags" Target="../tags/tag55.xml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63.xml"/><Relationship Id="rId2" Type="http://schemas.openxmlformats.org/officeDocument/2006/relationships/tags" Target="../tags/tag62.xml"/><Relationship Id="rId1" Type="http://schemas.openxmlformats.org/officeDocument/2006/relationships/tags" Target="../tags/tag6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5.xml"/><Relationship Id="rId1" Type="http://schemas.openxmlformats.org/officeDocument/2006/relationships/tags" Target="../tags/tag6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7.xml"/><Relationship Id="rId1" Type="http://schemas.openxmlformats.org/officeDocument/2006/relationships/tags" Target="../tags/tag66.xml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70.xml"/><Relationship Id="rId2" Type="http://schemas.openxmlformats.org/officeDocument/2006/relationships/tags" Target="../tags/tag69.xml"/><Relationship Id="rId1" Type="http://schemas.openxmlformats.org/officeDocument/2006/relationships/tags" Target="../tags/tag68.xml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73.xml"/><Relationship Id="rId2" Type="http://schemas.openxmlformats.org/officeDocument/2006/relationships/tags" Target="../tags/tag72.xml"/><Relationship Id="rId1" Type="http://schemas.openxmlformats.org/officeDocument/2006/relationships/tags" Target="../tags/tag7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" Type="http://schemas.openxmlformats.org/officeDocument/2006/relationships/tags" Target="../tags/tag4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tags" Target="../tags/tag10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tags" Target="../tags/tag13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21.xml"/><Relationship Id="rId2" Type="http://schemas.openxmlformats.org/officeDocument/2006/relationships/tags" Target="../tags/tag20.xml"/><Relationship Id="rId1" Type="http://schemas.openxmlformats.org/officeDocument/2006/relationships/tags" Target="../tags/tag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/>
              <a:t>封面</a:t>
            </a:r>
            <a:endParaRPr lang="zh-CN" alt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6229350" y="4572635"/>
            <a:ext cx="201295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chemeClr val="tx2"/>
                </a:solidFill>
              </a:rPr>
              <a:t>V</a:t>
            </a:r>
            <a:r>
              <a:rPr lang="en-US" altLang="zh-CN" b="1" dirty="0" smtClean="0">
                <a:solidFill>
                  <a:schemeClr val="tx2"/>
                </a:solidFill>
              </a:rPr>
              <a:t>ersion:20240424</a:t>
            </a:r>
            <a:endParaRPr lang="zh-CN" altLang="en-US" b="1" dirty="0">
              <a:solidFill>
                <a:schemeClr val="tx2"/>
              </a:solidFill>
            </a:endParaRPr>
          </a:p>
        </p:txBody>
      </p:sp>
      <p:sp>
        <p:nvSpPr>
          <p:cNvPr id="2" name="矩形 1"/>
          <p:cNvSpPr/>
          <p:nvPr>
            <p:custDataLst>
              <p:tags r:id="rId1"/>
            </p:custDataLst>
          </p:nvPr>
        </p:nvSpPr>
        <p:spPr>
          <a:xfrm>
            <a:off x="1182197" y="2343150"/>
            <a:ext cx="6866255" cy="95313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28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bg2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等线" panose="02010600030101010101" pitchFamily="2" charset="-122"/>
                <a:ea typeface="等线" panose="02010600030101010101" pitchFamily="2" charset="-122"/>
              </a:rPr>
              <a:t>Introduce of Hongmei Power</a:t>
            </a:r>
            <a:r>
              <a:rPr lang="en-US" altLang="zh-CN" sz="28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bg2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等线" panose="02010600030101010101" pitchFamily="2" charset="-122"/>
                <a:ea typeface="等线" panose="02010600030101010101" pitchFamily="2" charset="-122"/>
              </a:rPr>
              <a:t> </a:t>
            </a:r>
            <a:endParaRPr lang="en-US" altLang="zh-CN" sz="2800" b="1" cap="none" spc="300" dirty="0" smtClean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bg2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algn="ctr"/>
            <a:r>
              <a:rPr lang="en-US" altLang="zh-CN" sz="28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bg2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等线" panose="02010600030101010101" pitchFamily="2" charset="-122"/>
                <a:ea typeface="等线" panose="02010600030101010101" pitchFamily="2" charset="-122"/>
              </a:rPr>
              <a:t>S</a:t>
            </a:r>
            <a:r>
              <a:rPr lang="zh-CN" altLang="en-US" sz="28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bg2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等线" panose="02010600030101010101" pitchFamily="2" charset="-122"/>
                <a:ea typeface="等线" panose="02010600030101010101" pitchFamily="2" charset="-122"/>
              </a:rPr>
              <a:t>emi</a:t>
            </a:r>
            <a:r>
              <a:rPr lang="en-US" altLang="zh-CN" sz="28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bg2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等线" panose="02010600030101010101" pitchFamily="2" charset="-122"/>
                <a:ea typeface="等线" panose="02010600030101010101" pitchFamily="2" charset="-122"/>
              </a:rPr>
              <a:t>conductor </a:t>
            </a:r>
            <a:r>
              <a:rPr lang="zh-CN" altLang="en-US" sz="28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bg2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等线" panose="02010600030101010101" pitchFamily="2" charset="-122"/>
                <a:ea typeface="等线" panose="02010600030101010101" pitchFamily="2" charset="-122"/>
              </a:rPr>
              <a:t>special</a:t>
            </a:r>
            <a:r>
              <a:rPr lang="en-US" altLang="zh-CN" sz="28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bg2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等线" panose="02010600030101010101" pitchFamily="2" charset="-122"/>
                <a:ea typeface="等线" panose="02010600030101010101" pitchFamily="2" charset="-122"/>
              </a:rPr>
              <a:t>ty</a:t>
            </a:r>
            <a:r>
              <a:rPr lang="zh-CN" altLang="en-US" sz="28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bg2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等线" panose="02010600030101010101" pitchFamily="2" charset="-122"/>
                <a:ea typeface="等线" panose="02010600030101010101" pitchFamily="2" charset="-122"/>
              </a:rPr>
              <a:t> products</a:t>
            </a:r>
            <a:endParaRPr lang="zh-CN" altLang="en-US" sz="2800" b="1" cap="none" spc="300" dirty="0" smtClean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bg2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/>
              <a:t>5.超高压平面MOS及高压PMOS</a:t>
            </a:r>
            <a:endParaRPr lang="zh-CN" altLang="en-US" dirty="0"/>
          </a:p>
        </p:txBody>
      </p:sp>
      <p:sp>
        <p:nvSpPr>
          <p:cNvPr id="8" name="TextBox 3"/>
          <p:cNvSpPr txBox="1"/>
          <p:nvPr>
            <p:custDataLst>
              <p:tags r:id="rId1"/>
            </p:custDataLst>
          </p:nvPr>
        </p:nvSpPr>
        <p:spPr>
          <a:xfrm>
            <a:off x="4095750" y="100330"/>
            <a:ext cx="4367530" cy="41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 kern="20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方正综艺简体" panose="03000509000000000000" charset="-122"/>
                <a:sym typeface="+mn-ea"/>
              </a:rPr>
              <a:t>Planar Ultra-high voltage </a:t>
            </a:r>
            <a:r>
              <a:rPr lang="zh-CN" altLang="en-US" sz="2100" b="1" kern="20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方正综艺简体" panose="03000509000000000000" charset="-122"/>
                <a:sym typeface="+mn-ea"/>
              </a:rPr>
              <a:t>MOS</a:t>
            </a:r>
            <a:endParaRPr lang="zh-CN" altLang="en-US" sz="2100" b="1" kern="20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方正综艺简体" panose="03000509000000000000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286000" y="2387600"/>
            <a:ext cx="4572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1.Sic二极管/GaN FET/IGBT单管</a:t>
            </a:r>
            <a:endParaRPr lang="zh-CN" altLang="en-US"/>
          </a:p>
        </p:txBody>
      </p:sp>
      <p:graphicFrame>
        <p:nvGraphicFramePr>
          <p:cNvPr id="5" name="表格 4"/>
          <p:cNvGraphicFramePr/>
          <p:nvPr>
            <p:custDataLst>
              <p:tags r:id="rId2"/>
            </p:custDataLst>
          </p:nvPr>
        </p:nvGraphicFramePr>
        <p:xfrm>
          <a:off x="304800" y="876116"/>
          <a:ext cx="8526780" cy="2569834"/>
        </p:xfrm>
        <a:graphic>
          <a:graphicData uri="http://schemas.openxmlformats.org/drawingml/2006/table">
            <a:tbl>
              <a:tblPr/>
              <a:tblGrid>
                <a:gridCol w="1255395"/>
                <a:gridCol w="1280160"/>
                <a:gridCol w="1505585"/>
                <a:gridCol w="790575"/>
                <a:gridCol w="796925"/>
                <a:gridCol w="621030"/>
                <a:gridCol w="457200"/>
                <a:gridCol w="483870"/>
                <a:gridCol w="483235"/>
                <a:gridCol w="852805"/>
              </a:tblGrid>
              <a:tr h="432000">
                <a:tc gridSpan="10"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en-US" altLang="zh-CN" sz="1650" b="1" kern="1200" dirty="0">
                          <a:solidFill>
                            <a:schemeClr val="bg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cs typeface="+mn-cs"/>
                        </a:rPr>
                        <a:t>Planar Ultra-high voltage </a:t>
                      </a:r>
                      <a:r>
                        <a:rPr lang="zh-CN" sz="1650" b="1" kern="1200" dirty="0">
                          <a:solidFill>
                            <a:schemeClr val="bg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cs typeface="+mn-cs"/>
                        </a:rPr>
                        <a:t>MOS</a:t>
                      </a:r>
                      <a:endParaRPr lang="zh-CN" sz="1650" b="1" kern="1200" dirty="0">
                        <a:solidFill>
                          <a:schemeClr val="bg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微软雅黑" panose="020B0503020204020204" charset="-122"/>
                        <a:cs typeface="+mn-cs"/>
                      </a:endParaRPr>
                    </a:p>
                  </a:txBody>
                  <a:tcPr marL="6984" marR="6984" marT="6984" marB="25144" anchor="ctr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cap="flat">
                      <a:noFill/>
                    </a:ln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44386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 dirty="0">
                          <a:solidFill>
                            <a:srgbClr val="FFFFFF"/>
                          </a:solidFill>
                          <a:latin typeface="微软雅黑" panose="020B0503020204020204" charset="-122"/>
                        </a:rPr>
                        <a:t>Part Number</a:t>
                      </a:r>
                      <a:endParaRPr lang="en-US" altLang="en-US" sz="1045" b="1" dirty="0">
                        <a:solidFill>
                          <a:srgbClr val="FFFFFF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1045" b="1" dirty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Technology</a:t>
                      </a:r>
                      <a:endParaRPr lang="en-US" altLang="en-US" sz="1045" b="1" dirty="0">
                        <a:solidFill>
                          <a:srgbClr val="FFFFFF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 dirty="0">
                          <a:solidFill>
                            <a:srgbClr val="FFFFFF"/>
                          </a:solidFill>
                          <a:latin typeface="微软雅黑" panose="020B0503020204020204" charset="-122"/>
                        </a:rPr>
                        <a:t>Package</a:t>
                      </a:r>
                      <a:endParaRPr lang="en-US" altLang="en-US" sz="1045" b="1" dirty="0">
                        <a:solidFill>
                          <a:srgbClr val="FFFFFF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1045" b="1" dirty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Polarity</a:t>
                      </a:r>
                      <a:endParaRPr lang="en-US" altLang="en-US" sz="1045" b="1" dirty="0">
                        <a:solidFill>
                          <a:srgbClr val="FFFFFF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FFFFFF"/>
                          </a:solidFill>
                          <a:latin typeface="微软雅黑" panose="020B0503020204020204" charset="-122"/>
                        </a:rPr>
                        <a:t>VDS(Max)(BVDSS(V)</a:t>
                      </a:r>
                      <a:endParaRPr lang="en-US" altLang="en-US" sz="1045" b="1">
                        <a:solidFill>
                          <a:srgbClr val="FFFFFF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FFFFFF"/>
                          </a:solidFill>
                          <a:latin typeface="微软雅黑" panose="020B0503020204020204" charset="-122"/>
                        </a:rPr>
                        <a:t>ID (Max) (ID(A))</a:t>
                      </a:r>
                      <a:endParaRPr lang="en-US" altLang="en-US" sz="1045" b="1">
                        <a:solidFill>
                          <a:srgbClr val="FFFFFF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 dirty="0">
                          <a:solidFill>
                            <a:srgbClr val="FFFFFF"/>
                          </a:solidFill>
                          <a:latin typeface="微软雅黑" panose="020B0503020204020204" charset="-122"/>
                        </a:rPr>
                        <a:t>IDM</a:t>
                      </a:r>
                      <a:endParaRPr lang="en-US" altLang="en-US" sz="1045" b="1" dirty="0">
                        <a:solidFill>
                          <a:srgbClr val="FFFFFF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FFFFFF"/>
                          </a:solidFill>
                          <a:latin typeface="微软雅黑" panose="020B0503020204020204" charset="-122"/>
                        </a:rPr>
                        <a:t>VTH (Typ)</a:t>
                      </a:r>
                      <a:endParaRPr lang="en-US" altLang="en-US" sz="1045" b="1">
                        <a:solidFill>
                          <a:srgbClr val="FFFFFF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FFFFFF"/>
                          </a:solidFill>
                          <a:latin typeface="微软雅黑" panose="020B0503020204020204" charset="-122"/>
                        </a:rPr>
                        <a:t>VGS</a:t>
                      </a:r>
                      <a:endParaRPr lang="en-US" altLang="en-US" sz="1045" b="1">
                        <a:solidFill>
                          <a:srgbClr val="FFFFFF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 dirty="0">
                          <a:solidFill>
                            <a:srgbClr val="FFFFFF"/>
                          </a:solidFill>
                          <a:latin typeface="微软雅黑" panose="020B0503020204020204" charset="-122"/>
                        </a:rPr>
                        <a:t>RDS(ON</a:t>
                      </a:r>
                      <a:r>
                        <a:rPr lang="en-US" sz="1045" b="1" dirty="0" smtClean="0">
                          <a:solidFill>
                            <a:srgbClr val="FFFFFF"/>
                          </a:solidFill>
                          <a:latin typeface="微软雅黑" panose="020B0503020204020204" charset="-122"/>
                        </a:rPr>
                        <a:t>) @</a:t>
                      </a:r>
                      <a:r>
                        <a:rPr lang="en-US" sz="1045" b="1" dirty="0">
                          <a:solidFill>
                            <a:srgbClr val="FFFFFF"/>
                          </a:solidFill>
                          <a:latin typeface="微软雅黑" panose="020B0503020204020204" charset="-122"/>
                        </a:rPr>
                        <a:t>10V  </a:t>
                      </a:r>
                      <a:r>
                        <a:rPr lang="en-US" sz="1045" b="1" dirty="0" err="1">
                          <a:solidFill>
                            <a:srgbClr val="FFFFFF"/>
                          </a:solidFill>
                          <a:latin typeface="微软雅黑" panose="020B0503020204020204" charset="-122"/>
                        </a:rPr>
                        <a:t>Typ</a:t>
                      </a:r>
                      <a:r>
                        <a:rPr lang="en-US" sz="1045" b="1" dirty="0">
                          <a:solidFill>
                            <a:srgbClr val="FFFFFF"/>
                          </a:solidFill>
                          <a:latin typeface="微软雅黑" panose="020B0503020204020204" charset="-122"/>
                        </a:rPr>
                        <a:t>(</a:t>
                      </a:r>
                      <a:r>
                        <a:rPr lang="en-US" sz="1045" b="1" dirty="0" err="1">
                          <a:solidFill>
                            <a:srgbClr val="FFFFFF"/>
                          </a:solidFill>
                          <a:latin typeface="微软雅黑" panose="020B0503020204020204" charset="-122"/>
                        </a:rPr>
                        <a:t>mΩ</a:t>
                      </a:r>
                      <a:r>
                        <a:rPr lang="en-US" sz="1045" b="1" dirty="0">
                          <a:solidFill>
                            <a:srgbClr val="FFFFFF"/>
                          </a:solidFill>
                          <a:latin typeface="微软雅黑" panose="020B0503020204020204" charset="-122"/>
                        </a:rPr>
                        <a:t>)</a:t>
                      </a:r>
                      <a:endParaRPr lang="en-US" altLang="en-US" sz="1045" b="1" dirty="0">
                        <a:solidFill>
                          <a:srgbClr val="FFFFFF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</a:tr>
              <a:tr h="2880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HM01N100PR</a:t>
                      </a:r>
                      <a:endParaRPr lang="en-US" altLang="en-US" sz="1045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1045" b="1" dirty="0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planar</a:t>
                      </a:r>
                      <a:endParaRPr lang="en-US" altLang="en-US" sz="1045" b="1" dirty="0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 dirty="0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SOT-89</a:t>
                      </a:r>
                      <a:endParaRPr lang="en-US" altLang="en-US" sz="1045" b="1" dirty="0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N</a:t>
                      </a:r>
                      <a:r>
                        <a:rPr lang="en-US" alt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ch</a:t>
                      </a:r>
                      <a:endParaRPr lang="en-US" altLang="zh-CN" sz="1045" b="1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1000V</a:t>
                      </a:r>
                      <a:endParaRPr lang="en-US" altLang="en-US" sz="1045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0.1A</a:t>
                      </a:r>
                      <a:endParaRPr lang="en-US" altLang="en-US" sz="1045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0.3A</a:t>
                      </a:r>
                      <a:endParaRPr lang="en-US" altLang="en-US" sz="1045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3V</a:t>
                      </a:r>
                      <a:endParaRPr lang="en-US" altLang="en-US" sz="1045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30V</a:t>
                      </a:r>
                      <a:endParaRPr lang="en-US" altLang="en-US" sz="1045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46Ω</a:t>
                      </a:r>
                      <a:endParaRPr lang="en-US" altLang="en-US" sz="1045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80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HM3N100/F/D</a:t>
                      </a:r>
                      <a:endParaRPr lang="en-US" altLang="en-US" sz="1045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1045" b="1" dirty="0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planar</a:t>
                      </a:r>
                      <a:endParaRPr lang="en-US" altLang="en-US" sz="1045" b="1" dirty="0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 dirty="0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TO-220/TO-220F/  TO-263</a:t>
                      </a:r>
                      <a:endParaRPr lang="en-US" altLang="en-US" sz="1045" b="1" dirty="0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N</a:t>
                      </a:r>
                      <a:r>
                        <a:rPr lang="en-US" alt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ch</a:t>
                      </a:r>
                      <a:endParaRPr lang="en-US" altLang="zh-CN" sz="1045" b="1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 dirty="0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1000V</a:t>
                      </a:r>
                      <a:endParaRPr lang="en-US" altLang="en-US" sz="1045" b="1" dirty="0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3A</a:t>
                      </a:r>
                      <a:endParaRPr lang="en-US" altLang="en-US" sz="1045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12A</a:t>
                      </a:r>
                      <a:endParaRPr lang="en-US" altLang="en-US" sz="1045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3.5V</a:t>
                      </a:r>
                      <a:endParaRPr lang="en-US" altLang="en-US" sz="1045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30V</a:t>
                      </a:r>
                      <a:endParaRPr lang="en-US" altLang="en-US" sz="1045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3.5Ω</a:t>
                      </a:r>
                      <a:endParaRPr lang="en-US" altLang="en-US" sz="1045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80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HM8N100F/A</a:t>
                      </a:r>
                      <a:endParaRPr lang="en-US" altLang="en-US" sz="1045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planar</a:t>
                      </a:r>
                      <a:endParaRPr lang="en-US" altLang="en-US" sz="1045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 dirty="0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TO-220F/TO-3P</a:t>
                      </a:r>
                      <a:endParaRPr lang="en-US" altLang="en-US" sz="1045" b="1" dirty="0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1045" b="1" dirty="0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N</a:t>
                      </a:r>
                      <a:r>
                        <a:rPr lang="en-US" altLang="zh-CN" sz="1045" b="1" dirty="0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ch</a:t>
                      </a:r>
                      <a:endParaRPr lang="en-US" altLang="zh-CN" sz="1045" b="1" dirty="0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 dirty="0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1000V</a:t>
                      </a:r>
                      <a:endParaRPr lang="en-US" altLang="en-US" sz="1045" b="1" dirty="0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8A</a:t>
                      </a:r>
                      <a:endParaRPr lang="en-US" altLang="en-US" sz="1045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24A</a:t>
                      </a:r>
                      <a:endParaRPr lang="en-US" altLang="en-US" sz="1045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3.5V</a:t>
                      </a:r>
                      <a:endParaRPr lang="en-US" altLang="en-US" sz="1045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30V</a:t>
                      </a:r>
                      <a:endParaRPr lang="en-US" altLang="en-US" sz="1045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 dirty="0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1.18Ω</a:t>
                      </a:r>
                      <a:endParaRPr lang="en-US" altLang="en-US" sz="1045" b="1" dirty="0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80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HM3N120/F/A</a:t>
                      </a:r>
                      <a:endParaRPr lang="en-US" altLang="en-US" sz="1045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planar</a:t>
                      </a:r>
                      <a:endParaRPr lang="en-US" altLang="en-US" sz="1045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 dirty="0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TO-220/TO-220F</a:t>
                      </a:r>
                      <a:r>
                        <a:rPr lang="en-US" sz="1045" b="1" dirty="0" smtClean="0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/   </a:t>
                      </a:r>
                      <a:r>
                        <a:rPr lang="en-US" sz="1045" b="1" dirty="0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TO-3P</a:t>
                      </a:r>
                      <a:endParaRPr lang="en-US" altLang="en-US" sz="1045" b="1" dirty="0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N</a:t>
                      </a:r>
                      <a:r>
                        <a:rPr lang="en-US" alt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ch</a:t>
                      </a:r>
                      <a:endParaRPr lang="en-US" altLang="zh-CN" sz="1045" b="1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 dirty="0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1200V</a:t>
                      </a:r>
                      <a:endParaRPr lang="en-US" altLang="en-US" sz="1045" b="1" dirty="0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 dirty="0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3A</a:t>
                      </a:r>
                      <a:endParaRPr lang="en-US" altLang="en-US" sz="1045" b="1" dirty="0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 dirty="0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12A</a:t>
                      </a:r>
                      <a:endParaRPr lang="en-US" altLang="en-US" sz="1045" b="1" dirty="0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 dirty="0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4V</a:t>
                      </a:r>
                      <a:endParaRPr lang="en-US" altLang="en-US" sz="1045" b="1" dirty="0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30V</a:t>
                      </a:r>
                      <a:endParaRPr lang="en-US" altLang="en-US" sz="1045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5.1Ω</a:t>
                      </a:r>
                      <a:endParaRPr lang="en-US" altLang="en-US" sz="1045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80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HM3N150/F/A</a:t>
                      </a:r>
                      <a:endParaRPr lang="en-US" altLang="en-US" sz="1045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planar</a:t>
                      </a:r>
                      <a:endParaRPr lang="en-US" altLang="en-US" sz="1045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 dirty="0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TO-220/TO-220F</a:t>
                      </a:r>
                      <a:r>
                        <a:rPr lang="en-US" sz="1045" b="1" dirty="0" smtClean="0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/     </a:t>
                      </a:r>
                      <a:r>
                        <a:rPr lang="en-US" sz="1045" b="1" dirty="0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TO-3P</a:t>
                      </a:r>
                      <a:endParaRPr lang="en-US" altLang="en-US" sz="1045" b="1" dirty="0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N</a:t>
                      </a:r>
                      <a:r>
                        <a:rPr lang="en-US" alt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ch</a:t>
                      </a:r>
                      <a:endParaRPr lang="en-US" altLang="zh-CN" sz="1045" b="1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1500V</a:t>
                      </a:r>
                      <a:endParaRPr lang="en-US" altLang="en-US" sz="1045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3A</a:t>
                      </a:r>
                      <a:endParaRPr lang="en-US" altLang="en-US" sz="1045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12A</a:t>
                      </a:r>
                      <a:endParaRPr lang="en-US" altLang="en-US" sz="1045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 dirty="0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4V</a:t>
                      </a:r>
                      <a:endParaRPr lang="en-US" altLang="en-US" sz="1045" b="1" dirty="0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 dirty="0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30V</a:t>
                      </a:r>
                      <a:endParaRPr lang="en-US" altLang="en-US" sz="1045" b="1" dirty="0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 dirty="0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5Ω</a:t>
                      </a:r>
                      <a:endParaRPr lang="en-US" altLang="en-US" sz="1045" b="1" dirty="0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" name="副标题 9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292100" y="3776980"/>
            <a:ext cx="8526780" cy="699770"/>
          </a:xfrm>
        </p:spPr>
        <p:txBody>
          <a:bodyPr>
            <a:normAutofit/>
          </a:bodyPr>
          <a:lstStyle/>
          <a:p>
            <a:pPr algn="l"/>
            <a:r>
              <a:rPr lang="en-US" altLang="zh-CN" sz="1500" b="1" dirty="0">
                <a:solidFill>
                  <a:schemeClr val="bg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Application</a:t>
            </a:r>
            <a:r>
              <a:rPr lang="zh-CN" altLang="en-US" sz="1500" b="1" dirty="0">
                <a:solidFill>
                  <a:schemeClr val="bg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：</a:t>
            </a:r>
            <a:r>
              <a:rPr lang="en-US" altLang="zh-CN" sz="1450" dirty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Charger station / PV inverter / Servo-driver </a:t>
            </a:r>
            <a:r>
              <a:rPr lang="en-US" altLang="zh-CN" sz="1450" dirty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/ Power supply </a:t>
            </a:r>
            <a:r>
              <a:rPr lang="en-US" altLang="zh-CN" sz="145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/ Welding machine </a:t>
            </a:r>
            <a:r>
              <a:rPr lang="en-US" altLang="zh-CN" sz="1450" dirty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/ UPS / Frequency converter</a:t>
            </a:r>
            <a:r>
              <a:rPr lang="zh-CN" altLang="en-US" sz="145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en-US" altLang="zh-CN" sz="1450" dirty="0">
              <a:solidFill>
                <a:schemeClr val="bg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 smtClean="0"/>
              <a:t>5</a:t>
            </a:r>
            <a:r>
              <a:rPr lang="en-US" altLang="zh-CN" dirty="0" smtClean="0"/>
              <a:t>-2</a:t>
            </a:r>
            <a:endParaRPr lang="zh-CN" altLang="en-US" dirty="0"/>
          </a:p>
        </p:txBody>
      </p:sp>
      <p:sp>
        <p:nvSpPr>
          <p:cNvPr id="8" name="TextBox 3"/>
          <p:cNvSpPr txBox="1"/>
          <p:nvPr>
            <p:custDataLst>
              <p:tags r:id="rId1"/>
            </p:custDataLst>
          </p:nvPr>
        </p:nvSpPr>
        <p:spPr>
          <a:xfrm>
            <a:off x="4019550" y="80645"/>
            <a:ext cx="4525645" cy="4565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2100" b="1" kern="20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方正综艺简体" panose="03000509000000000000" charset="-122"/>
                <a:sym typeface="+mn-ea"/>
              </a:rPr>
              <a:t>High voltage P channel MOSFET</a:t>
            </a:r>
            <a:endParaRPr lang="zh-CN" altLang="en-US" sz="2100" b="1" kern="20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方正综艺简体" panose="03000509000000000000" charset="-122"/>
              <a:sym typeface="+mn-ea"/>
            </a:endParaRPr>
          </a:p>
          <a:p>
            <a:endParaRPr lang="zh-CN" altLang="en-US" sz="2100" b="1" kern="20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方正综艺简体" panose="03000509000000000000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286000" y="2387600"/>
            <a:ext cx="4572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1.Sic二极管/GaN FET/IGBT单管</a:t>
            </a:r>
            <a:endParaRPr lang="zh-CN" altLang="en-US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304800" y="742950"/>
          <a:ext cx="8482965" cy="3590411"/>
        </p:xfrm>
        <a:graphic>
          <a:graphicData uri="http://schemas.openxmlformats.org/drawingml/2006/table">
            <a:tbl>
              <a:tblPr/>
              <a:tblGrid>
                <a:gridCol w="977265"/>
                <a:gridCol w="1112520"/>
                <a:gridCol w="1330960"/>
                <a:gridCol w="607060"/>
                <a:gridCol w="752475"/>
                <a:gridCol w="680720"/>
                <a:gridCol w="571500"/>
                <a:gridCol w="452755"/>
                <a:gridCol w="496570"/>
                <a:gridCol w="702945"/>
                <a:gridCol w="798195"/>
              </a:tblGrid>
              <a:tr h="283845">
                <a:tc gridSpan="11">
                  <a:txBody>
                    <a:bodyPr/>
                    <a:lstStyle>
                      <a:lvl1pPr marL="0" lvl="0" indent="0" algn="l" defTabSz="791845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560" b="0" i="0" u="none" kern="1200" baseline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396240" lvl="1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791845" lvl="2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188085" lvl="3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583690" lvl="4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  <a:lvl6pPr marL="1979930" lvl="5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6pPr>
                      <a:lvl7pPr marL="2376170" lvl="6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7pPr>
                      <a:lvl8pPr marL="2771775" lvl="7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8pPr>
                      <a:lvl9pPr marL="3168015" lvl="8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9pPr>
                    </a:lstStyle>
                    <a:p>
                      <a:pPr>
                        <a:buNone/>
                      </a:pPr>
                      <a:r>
                        <a:rPr lang="en-US" altLang="zh-CN" sz="1650" b="1" kern="1200" dirty="0">
                          <a:solidFill>
                            <a:schemeClr val="bg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cs typeface="+mn-cs"/>
                          <a:sym typeface="+mn-ea"/>
                        </a:rPr>
                        <a:t>Trench high voltage P channel MOSFET</a:t>
                      </a:r>
                      <a:endParaRPr lang="en-US" altLang="zh-CN" sz="1650" b="1" kern="1200" dirty="0">
                        <a:solidFill>
                          <a:schemeClr val="bg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微软雅黑" panose="020B0503020204020204" charset="-122"/>
                        <a:cs typeface="+mn-cs"/>
                        <a:sym typeface="+mn-ea"/>
                      </a:endParaRPr>
                    </a:p>
                  </a:txBody>
                  <a:tcPr marL="6984" marR="6984" marT="6984" marB="25144" anchor="ctr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cap="flat">
                      <a:noFill/>
                    </a:ln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489585">
                <a:tc>
                  <a:txBody>
                    <a:bodyPr/>
                    <a:lstStyle>
                      <a:lvl1pPr marL="0" lvl="0" indent="0" algn="l" defTabSz="791845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560" b="0" i="0" u="none" kern="1200" baseline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396240" lvl="1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791845" lvl="2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188085" lvl="3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583690" lvl="4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  <a:lvl6pPr marL="1979930" lvl="5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6pPr>
                      <a:lvl7pPr marL="2376170" lvl="6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7pPr>
                      <a:lvl8pPr marL="2771775" lvl="7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8pPr>
                      <a:lvl9pPr marL="3168015" lvl="8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9pPr>
                    </a:lstStyle>
                    <a:p>
                      <a:pPr algn="ctr">
                        <a:buNone/>
                      </a:pPr>
                      <a:r>
                        <a:rPr lang="zh-CN" sz="1000" b="1" dirty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Part Number</a:t>
                      </a:r>
                      <a:endParaRPr lang="zh-CN" altLang="en-US" sz="1000" b="1" dirty="0">
                        <a:solidFill>
                          <a:srgbClr val="FFFFFF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791845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560" b="0" i="0" u="none" kern="1200" baseline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396240" lvl="1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791845" lvl="2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188085" lvl="3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583690" lvl="4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  <a:lvl6pPr marL="1979930" lvl="5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6pPr>
                      <a:lvl7pPr marL="2376170" lvl="6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7pPr>
                      <a:lvl8pPr marL="2771775" lvl="7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8pPr>
                      <a:lvl9pPr marL="3168015" lvl="8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9pPr>
                    </a:lstStyle>
                    <a:p>
                      <a:pPr algn="ctr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微软雅黑" panose="020B0503020204020204" charset="-122"/>
                        </a:rPr>
                        <a:t>Technology</a:t>
                      </a:r>
                      <a:endParaRPr lang="en-US" altLang="en-US" sz="1000" b="1" dirty="0">
                        <a:solidFill>
                          <a:srgbClr val="FFFFFF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791845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560" b="0" i="0" u="none" kern="1200" baseline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396240" lvl="1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791845" lvl="2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188085" lvl="3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583690" lvl="4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  <a:lvl6pPr marL="1979930" lvl="5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6pPr>
                      <a:lvl7pPr marL="2376170" lvl="6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7pPr>
                      <a:lvl8pPr marL="2771775" lvl="7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8pPr>
                      <a:lvl9pPr marL="3168015" lvl="8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9pPr>
                    </a:lstStyle>
                    <a:p>
                      <a:pPr algn="ctr">
                        <a:buNone/>
                      </a:pPr>
                      <a:r>
                        <a:rPr lang="zh-CN" sz="1000" b="1" dirty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Package</a:t>
                      </a:r>
                      <a:endParaRPr lang="zh-CN" altLang="en-US" sz="1000" b="1" dirty="0">
                        <a:solidFill>
                          <a:srgbClr val="FFFFFF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791845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560" b="0" i="0" u="none" kern="1200" baseline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396240" lvl="1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791845" lvl="2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188085" lvl="3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583690" lvl="4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  <a:lvl6pPr marL="1979930" lvl="5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6pPr>
                      <a:lvl7pPr marL="2376170" lvl="6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7pPr>
                      <a:lvl8pPr marL="2771775" lvl="7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8pPr>
                      <a:lvl9pPr marL="3168015" lvl="8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9pPr>
                    </a:lstStyle>
                    <a:p>
                      <a:pPr algn="ctr">
                        <a:buNone/>
                      </a:pPr>
                      <a:r>
                        <a:rPr lang="zh-CN" sz="1000" b="1" dirty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Polarity</a:t>
                      </a:r>
                      <a:endParaRPr lang="zh-CN" altLang="en-US" sz="1000" b="1" dirty="0">
                        <a:solidFill>
                          <a:srgbClr val="FFFFFF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791845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560" b="0" i="0" u="none" kern="1200" baseline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396240" lvl="1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791845" lvl="2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188085" lvl="3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583690" lvl="4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  <a:lvl6pPr marL="1979930" lvl="5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6pPr>
                      <a:lvl7pPr marL="2376170" lvl="6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7pPr>
                      <a:lvl8pPr marL="2771775" lvl="7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8pPr>
                      <a:lvl9pPr marL="3168015" lvl="8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9pPr>
                    </a:lstStyle>
                    <a:p>
                      <a:pPr algn="ctr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微软雅黑" panose="020B0503020204020204" charset="-122"/>
                        </a:rPr>
                        <a:t>VDS(Max) (BVDSS(V)</a:t>
                      </a:r>
                      <a:endParaRPr lang="en-US" altLang="en-US" sz="1000" b="1" dirty="0">
                        <a:solidFill>
                          <a:srgbClr val="FFFFFF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791845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560" b="0" i="0" u="none" kern="1200" baseline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396240" lvl="1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791845" lvl="2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188085" lvl="3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583690" lvl="4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  <a:lvl6pPr marL="1979930" lvl="5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6pPr>
                      <a:lvl7pPr marL="2376170" lvl="6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7pPr>
                      <a:lvl8pPr marL="2771775" lvl="7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8pPr>
                      <a:lvl9pPr marL="3168015" lvl="8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9pPr>
                    </a:lstStyle>
                    <a:p>
                      <a:pPr algn="ctr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微软雅黑" panose="020B0503020204020204" charset="-122"/>
                        </a:rPr>
                        <a:t>ID(Max) (ID(A))</a:t>
                      </a:r>
                      <a:endParaRPr lang="en-US" altLang="en-US" sz="1000" b="1" dirty="0">
                        <a:solidFill>
                          <a:srgbClr val="FFFFFF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791845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560" b="0" i="0" u="none" kern="1200" baseline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396240" lvl="1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791845" lvl="2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188085" lvl="3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583690" lvl="4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  <a:lvl6pPr marL="1979930" lvl="5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6pPr>
                      <a:lvl7pPr marL="2376170" lvl="6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7pPr>
                      <a:lvl8pPr marL="2771775" lvl="7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8pPr>
                      <a:lvl9pPr marL="3168015" lvl="8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9pPr>
                    </a:lstStyle>
                    <a:p>
                      <a:pPr algn="ctr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微软雅黑" panose="020B0503020204020204" charset="-122"/>
                        </a:rPr>
                        <a:t>IDM</a:t>
                      </a:r>
                      <a:endParaRPr lang="en-US" altLang="en-US" sz="1000" b="1" dirty="0">
                        <a:solidFill>
                          <a:srgbClr val="FFFFFF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791845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560" b="0" i="0" u="none" kern="1200" baseline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396240" lvl="1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791845" lvl="2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188085" lvl="3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583690" lvl="4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  <a:lvl6pPr marL="1979930" lvl="5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6pPr>
                      <a:lvl7pPr marL="2376170" lvl="6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7pPr>
                      <a:lvl8pPr marL="2771775" lvl="7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8pPr>
                      <a:lvl9pPr marL="3168015" lvl="8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9pPr>
                    </a:lstStyle>
                    <a:p>
                      <a:pPr algn="ctr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微软雅黑" panose="020B0503020204020204" charset="-122"/>
                        </a:rPr>
                        <a:t>VTH (</a:t>
                      </a:r>
                      <a:r>
                        <a:rPr lang="en-US" sz="1000" b="1" dirty="0" err="1">
                          <a:solidFill>
                            <a:srgbClr val="FFFFFF"/>
                          </a:solidFill>
                          <a:latin typeface="微软雅黑" panose="020B0503020204020204" charset="-122"/>
                        </a:rPr>
                        <a:t>Typ</a:t>
                      </a: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微软雅黑" panose="020B0503020204020204" charset="-122"/>
                        </a:rPr>
                        <a:t>)</a:t>
                      </a:r>
                      <a:endParaRPr lang="en-US" altLang="en-US" sz="1000" b="1" dirty="0">
                        <a:solidFill>
                          <a:srgbClr val="FFFFFF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791845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560" b="0" i="0" u="none" kern="1200" baseline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396240" lvl="1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791845" lvl="2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188085" lvl="3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583690" lvl="4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  <a:lvl6pPr marL="1979930" lvl="5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6pPr>
                      <a:lvl7pPr marL="2376170" lvl="6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7pPr>
                      <a:lvl8pPr marL="2771775" lvl="7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8pPr>
                      <a:lvl9pPr marL="3168015" lvl="8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9pPr>
                    </a:lstStyle>
                    <a:p>
                      <a:pPr algn="ctr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微软雅黑" panose="020B0503020204020204" charset="-122"/>
                        </a:rPr>
                        <a:t>VGS</a:t>
                      </a:r>
                      <a:endParaRPr lang="en-US" altLang="en-US" sz="1000" b="1" dirty="0">
                        <a:solidFill>
                          <a:srgbClr val="FFFFFF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791845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560" b="0" i="0" u="none" kern="1200" baseline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396240" lvl="1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791845" lvl="2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188085" lvl="3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583690" lvl="4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  <a:lvl6pPr marL="1979930" lvl="5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6pPr>
                      <a:lvl7pPr marL="2376170" lvl="6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7pPr>
                      <a:lvl8pPr marL="2771775" lvl="7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8pPr>
                      <a:lvl9pPr marL="3168015" lvl="8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9pPr>
                    </a:lstStyle>
                    <a:p>
                      <a:pPr algn="ctr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微软雅黑" panose="020B0503020204020204" charset="-122"/>
                        </a:rPr>
                        <a:t>RDS(ON)</a:t>
                      </a:r>
                      <a:endParaRPr lang="en-US" sz="1000" b="1" dirty="0">
                        <a:solidFill>
                          <a:srgbClr val="FFFFFF"/>
                        </a:solidFill>
                        <a:latin typeface="微软雅黑" panose="020B0503020204020204" charset="-122"/>
                      </a:endParaRPr>
                    </a:p>
                    <a:p>
                      <a:pPr algn="ctr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微软雅黑" panose="020B0503020204020204" charset="-122"/>
                        </a:rPr>
                        <a:t>@-10V </a:t>
                      </a:r>
                      <a:r>
                        <a:rPr lang="en-US" sz="1000" b="1" dirty="0" err="1">
                          <a:solidFill>
                            <a:srgbClr val="FFFFFF"/>
                          </a:solidFill>
                          <a:latin typeface="微软雅黑" panose="020B0503020204020204" charset="-122"/>
                        </a:rPr>
                        <a:t>Typ</a:t>
                      </a: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微软雅黑" panose="020B0503020204020204" charset="-122"/>
                        </a:rPr>
                        <a:t>(</a:t>
                      </a:r>
                      <a:r>
                        <a:rPr lang="en-US" sz="1000" b="1" dirty="0" err="1">
                          <a:solidFill>
                            <a:srgbClr val="FFFFFF"/>
                          </a:solidFill>
                          <a:latin typeface="微软雅黑" panose="020B0503020204020204" charset="-122"/>
                        </a:rPr>
                        <a:t>mΩ</a:t>
                      </a: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微软雅黑" panose="020B0503020204020204" charset="-122"/>
                        </a:rPr>
                        <a:t>)</a:t>
                      </a:r>
                      <a:endParaRPr lang="en-US" altLang="en-US" sz="1000" b="1" dirty="0">
                        <a:solidFill>
                          <a:srgbClr val="FFFFFF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791845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560" b="0" i="0" u="none" kern="1200" baseline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396240" lvl="1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791845" lvl="2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188085" lvl="3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583690" lvl="4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  <a:lvl6pPr marL="1979930" lvl="5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6pPr>
                      <a:lvl7pPr marL="2376170" lvl="6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7pPr>
                      <a:lvl8pPr marL="2771775" lvl="7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8pPr>
                      <a:lvl9pPr marL="3168015" lvl="8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9pPr>
                    </a:lstStyle>
                    <a:p>
                      <a:pPr algn="ctr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微软雅黑" panose="020B0503020204020204" charset="-122"/>
                        </a:rPr>
                        <a:t>RDS(ON)</a:t>
                      </a:r>
                      <a:endParaRPr lang="en-US" sz="1000" b="1" dirty="0">
                        <a:solidFill>
                          <a:srgbClr val="FFFFFF"/>
                        </a:solidFill>
                        <a:latin typeface="微软雅黑" panose="020B0503020204020204" charset="-122"/>
                      </a:endParaRPr>
                    </a:p>
                    <a:p>
                      <a:pPr algn="ctr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微软雅黑" panose="020B0503020204020204" charset="-122"/>
                        </a:rPr>
                        <a:t>@-4.5V </a:t>
                      </a:r>
                      <a:r>
                        <a:rPr lang="en-US" sz="1000" b="1" dirty="0" err="1">
                          <a:solidFill>
                            <a:srgbClr val="FFFFFF"/>
                          </a:solidFill>
                          <a:latin typeface="微软雅黑" panose="020B0503020204020204" charset="-122"/>
                        </a:rPr>
                        <a:t>Typ</a:t>
                      </a: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微软雅黑" panose="020B0503020204020204" charset="-122"/>
                        </a:rPr>
                        <a:t>(</a:t>
                      </a:r>
                      <a:r>
                        <a:rPr lang="en-US" sz="1000" b="1" dirty="0" err="1">
                          <a:solidFill>
                            <a:srgbClr val="FFFFFF"/>
                          </a:solidFill>
                          <a:latin typeface="微软雅黑" panose="020B0503020204020204" charset="-122"/>
                        </a:rPr>
                        <a:t>mΩ</a:t>
                      </a: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微软雅黑" panose="020B0503020204020204" charset="-122"/>
                        </a:rPr>
                        <a:t>)</a:t>
                      </a:r>
                      <a:endParaRPr lang="en-US" altLang="en-US" sz="1000" b="1" dirty="0">
                        <a:solidFill>
                          <a:srgbClr val="FFFFFF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F497D"/>
                    </a:solidFill>
                  </a:tcPr>
                </a:tc>
              </a:tr>
              <a:tr h="190500">
                <a:tc>
                  <a:txBody>
                    <a:bodyPr/>
                    <a:lstStyle>
                      <a:lvl1pPr marL="0" lvl="0" indent="0" algn="l" defTabSz="791845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560" b="0" i="0" u="none" kern="1200" baseline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396240" lvl="1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791845" lvl="2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188085" lvl="3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583690" lvl="4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  <a:lvl6pPr marL="1979930" lvl="5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6pPr>
                      <a:lvl7pPr marL="2376170" lvl="6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7pPr>
                      <a:lvl8pPr marL="2771775" lvl="7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8pPr>
                      <a:lvl9pPr marL="3168015" lvl="8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9pPr>
                    </a:lstStyle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HM1P15MR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791845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560" b="0" i="0" u="none" kern="1200" baseline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396240" lvl="1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791845" lvl="2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188085" lvl="3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583690" lvl="4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  <a:lvl6pPr marL="1979930" lvl="5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6pPr>
                      <a:lvl7pPr marL="2376170" lvl="6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7pPr>
                      <a:lvl8pPr marL="2771775" lvl="7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8pPr>
                      <a:lvl9pPr marL="3168015" lvl="8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9pPr>
                    </a:lstStyle>
                    <a:p>
                      <a:pPr algn="ctr">
                        <a:buNone/>
                      </a:pPr>
                      <a:r>
                        <a:rPr lang="zh-CN" sz="1000" b="1" dirty="0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Trench</a:t>
                      </a:r>
                      <a:endParaRPr lang="zh-CN" altLang="en-US" sz="1000" b="1" dirty="0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791845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560" b="0" i="0" u="none" kern="1200" baseline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396240" lvl="1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791845" lvl="2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188085" lvl="3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583690" lvl="4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  <a:lvl6pPr marL="1979930" lvl="5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6pPr>
                      <a:lvl7pPr marL="2376170" lvl="6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7pPr>
                      <a:lvl8pPr marL="2771775" lvl="7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8pPr>
                      <a:lvl9pPr marL="3168015" lvl="8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9pPr>
                    </a:lstStyle>
                    <a:p>
                      <a:pPr algn="ctr">
                        <a:buNone/>
                      </a:pPr>
                      <a:r>
                        <a:rPr lang="en-US" sz="1000" b="1" dirty="0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SOT23-3L</a:t>
                      </a:r>
                      <a:endParaRPr lang="en-US" altLang="en-US" sz="1000" b="1" dirty="0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791845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560" b="0" i="0" u="none" kern="1200" baseline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396240" lvl="1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791845" lvl="2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188085" lvl="3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583690" lvl="4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  <a:lvl6pPr marL="1979930" lvl="5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6pPr>
                      <a:lvl7pPr marL="2376170" lvl="6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7pPr>
                      <a:lvl8pPr marL="2771775" lvl="7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8pPr>
                      <a:lvl9pPr marL="3168015" lvl="8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9pPr>
                    </a:lstStyle>
                    <a:p>
                      <a:pPr algn="ctr">
                        <a:buNone/>
                      </a:pPr>
                      <a:r>
                        <a:rPr lang="zh-CN" sz="1000" b="1" dirty="0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P</a:t>
                      </a:r>
                      <a:r>
                        <a:rPr lang="en-US" altLang="zh-CN" sz="1000" b="1" dirty="0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ch</a:t>
                      </a:r>
                      <a:endParaRPr lang="en-US" altLang="zh-CN" sz="1000" b="1" dirty="0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791845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560" b="0" i="0" u="none" kern="1200" baseline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396240" lvl="1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791845" lvl="2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188085" lvl="3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583690" lvl="4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  <a:lvl6pPr marL="1979930" lvl="5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6pPr>
                      <a:lvl7pPr marL="2376170" lvl="6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7pPr>
                      <a:lvl8pPr marL="2771775" lvl="7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8pPr>
                      <a:lvl9pPr marL="3168015" lvl="8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9pPr>
                    </a:lstStyle>
                    <a:p>
                      <a:pPr algn="ctr">
                        <a:buNone/>
                      </a:pPr>
                      <a:r>
                        <a:rPr lang="en-US" sz="1000" b="1" dirty="0" smtClean="0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-150V</a:t>
                      </a:r>
                      <a:endParaRPr lang="en-US" altLang="en-US" sz="1000" b="1" dirty="0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791845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560" b="0" i="0" u="none" kern="1200" baseline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396240" lvl="1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791845" lvl="2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188085" lvl="3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583690" lvl="4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  <a:lvl6pPr marL="1979930" lvl="5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6pPr>
                      <a:lvl7pPr marL="2376170" lvl="6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7pPr>
                      <a:lvl8pPr marL="2771775" lvl="7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8pPr>
                      <a:lvl9pPr marL="3168015" lvl="8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9pPr>
                    </a:lstStyle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-1A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791845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560" b="0" i="0" u="none" kern="1200" baseline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396240" lvl="1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791845" lvl="2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188085" lvl="3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583690" lvl="4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  <a:lvl6pPr marL="1979930" lvl="5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6pPr>
                      <a:lvl7pPr marL="2376170" lvl="6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7pPr>
                      <a:lvl8pPr marL="2771775" lvl="7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8pPr>
                      <a:lvl9pPr marL="3168015" lvl="8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9pPr>
                    </a:lstStyle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-4A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791845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560" b="0" i="0" u="none" kern="1200" baseline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396240" lvl="1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791845" lvl="2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188085" lvl="3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583690" lvl="4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  <a:lvl6pPr marL="1979930" lvl="5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6pPr>
                      <a:lvl7pPr marL="2376170" lvl="6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7pPr>
                      <a:lvl8pPr marL="2771775" lvl="7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8pPr>
                      <a:lvl9pPr marL="3168015" lvl="8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9pPr>
                    </a:lstStyle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-3.0V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791845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560" b="0" i="0" u="none" kern="1200" baseline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396240" lvl="1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791845" lvl="2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188085" lvl="3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583690" lvl="4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  <a:lvl6pPr marL="1979930" lvl="5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6pPr>
                      <a:lvl7pPr marL="2376170" lvl="6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7pPr>
                      <a:lvl8pPr marL="2771775" lvl="7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8pPr>
                      <a:lvl9pPr marL="3168015" lvl="8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9pPr>
                    </a:lstStyle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-20V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791845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560" b="0" i="0" u="none" kern="1200" baseline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396240" lvl="1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791845" lvl="2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188085" lvl="3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583690" lvl="4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  <a:lvl6pPr marL="1979930" lvl="5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6pPr>
                      <a:lvl7pPr marL="2376170" lvl="6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7pPr>
                      <a:lvl8pPr marL="2771775" lvl="7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8pPr>
                      <a:lvl9pPr marL="3168015" lvl="8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9pPr>
                    </a:lstStyle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780mΩ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791845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560" b="0" i="0" u="none" kern="1200" baseline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396240" lvl="1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791845" lvl="2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188085" lvl="3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583690" lvl="4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  <a:lvl6pPr marL="1979930" lvl="5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6pPr>
                      <a:lvl7pPr marL="2376170" lvl="6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7pPr>
                      <a:lvl8pPr marL="2771775" lvl="7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8pPr>
                      <a:lvl9pPr marL="3168015" lvl="8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9pPr>
                    </a:lstStyle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980mΩ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1135">
                <a:tc>
                  <a:txBody>
                    <a:bodyPr/>
                    <a:lstStyle>
                      <a:lvl1pPr marL="0" lvl="0" indent="0" algn="l" defTabSz="791845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560" b="0" i="0" u="none" kern="1200" baseline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396240" lvl="1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791845" lvl="2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188085" lvl="3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583690" lvl="4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  <a:lvl6pPr marL="1979930" lvl="5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6pPr>
                      <a:lvl7pPr marL="2376170" lvl="6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7pPr>
                      <a:lvl8pPr marL="2771775" lvl="7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8pPr>
                      <a:lvl9pPr marL="3168015" lvl="8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9pPr>
                    </a:lstStyle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HM4489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791845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560" b="0" i="0" u="none" kern="1200" baseline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396240" lvl="1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791845" lvl="2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188085" lvl="3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583690" lvl="4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  <a:lvl6pPr marL="1979930" lvl="5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6pPr>
                      <a:lvl7pPr marL="2376170" lvl="6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7pPr>
                      <a:lvl8pPr marL="2771775" lvl="7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8pPr>
                      <a:lvl9pPr marL="3168015" lvl="8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9pPr>
                    </a:lstStyle>
                    <a:p>
                      <a:pPr algn="ctr">
                        <a:buNone/>
                      </a:pPr>
                      <a:r>
                        <a:rPr lang="zh-CN" sz="1000" b="1" dirty="0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Trench</a:t>
                      </a:r>
                      <a:endParaRPr lang="zh-CN" altLang="en-US" sz="1000" b="1" dirty="0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791845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560" b="0" i="0" u="none" kern="1200" baseline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396240" lvl="1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791845" lvl="2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188085" lvl="3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583690" lvl="4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  <a:lvl6pPr marL="1979930" lvl="5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6pPr>
                      <a:lvl7pPr marL="2376170" lvl="6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7pPr>
                      <a:lvl8pPr marL="2771775" lvl="7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8pPr>
                      <a:lvl9pPr marL="3168015" lvl="8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9pPr>
                    </a:lstStyle>
                    <a:p>
                      <a:pPr algn="ctr">
                        <a:buNone/>
                      </a:pPr>
                      <a:r>
                        <a:rPr lang="en-US" sz="1000" b="1" dirty="0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SOP8</a:t>
                      </a:r>
                      <a:endParaRPr lang="en-US" altLang="en-US" sz="1000" b="1" dirty="0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791845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560" b="0" i="0" u="none" kern="1200" baseline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396240" lvl="1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791845" lvl="2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188085" lvl="3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583690" lvl="4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  <a:lvl6pPr marL="1979930" lvl="5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6pPr>
                      <a:lvl7pPr marL="2376170" lvl="6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7pPr>
                      <a:lvl8pPr marL="2771775" lvl="7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8pPr>
                      <a:lvl9pPr marL="3168015" lvl="8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9pPr>
                    </a:lstStyle>
                    <a:p>
                      <a:pPr algn="ctr">
                        <a:buNone/>
                      </a:pPr>
                      <a:r>
                        <a:rPr lang="zh-CN" sz="1000" b="1" dirty="0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P</a:t>
                      </a:r>
                      <a:r>
                        <a:rPr lang="en-US" altLang="zh-CN" sz="1000" b="1" dirty="0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ch</a:t>
                      </a:r>
                      <a:endParaRPr lang="en-US" altLang="zh-CN" sz="1000" b="1" dirty="0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791845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560" b="0" i="0" u="none" kern="1200" baseline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396240" lvl="1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791845" lvl="2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188085" lvl="3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583690" lvl="4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  <a:lvl6pPr marL="1979930" lvl="5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6pPr>
                      <a:lvl7pPr marL="2376170" lvl="6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7pPr>
                      <a:lvl8pPr marL="2771775" lvl="7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8pPr>
                      <a:lvl9pPr marL="3168015" lvl="8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9pPr>
                    </a:lstStyle>
                    <a:p>
                      <a:pPr algn="ctr">
                        <a:buNone/>
                      </a:pPr>
                      <a:r>
                        <a:rPr lang="en-US" sz="1000" b="1" dirty="0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-150V</a:t>
                      </a:r>
                      <a:endParaRPr lang="en-US" altLang="en-US" sz="1000" b="1" dirty="0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791845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560" b="0" i="0" u="none" kern="1200" baseline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396240" lvl="1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791845" lvl="2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188085" lvl="3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583690" lvl="4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  <a:lvl6pPr marL="1979930" lvl="5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6pPr>
                      <a:lvl7pPr marL="2376170" lvl="6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7pPr>
                      <a:lvl8pPr marL="2771775" lvl="7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8pPr>
                      <a:lvl9pPr marL="3168015" lvl="8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9pPr>
                    </a:lstStyle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-2A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791845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560" b="0" i="0" u="none" kern="1200" baseline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396240" lvl="1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791845" lvl="2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188085" lvl="3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583690" lvl="4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  <a:lvl6pPr marL="1979930" lvl="5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6pPr>
                      <a:lvl7pPr marL="2376170" lvl="6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7pPr>
                      <a:lvl8pPr marL="2771775" lvl="7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8pPr>
                      <a:lvl9pPr marL="3168015" lvl="8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9pPr>
                    </a:lstStyle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-8A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791845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560" b="0" i="0" u="none" kern="1200" baseline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396240" lvl="1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791845" lvl="2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188085" lvl="3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583690" lvl="4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  <a:lvl6pPr marL="1979930" lvl="5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6pPr>
                      <a:lvl7pPr marL="2376170" lvl="6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7pPr>
                      <a:lvl8pPr marL="2771775" lvl="7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8pPr>
                      <a:lvl9pPr marL="3168015" lvl="8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9pPr>
                    </a:lstStyle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-3.0V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791845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560" b="0" i="0" u="none" kern="1200" baseline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396240" lvl="1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791845" lvl="2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188085" lvl="3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583690" lvl="4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  <a:lvl6pPr marL="1979930" lvl="5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6pPr>
                      <a:lvl7pPr marL="2376170" lvl="6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7pPr>
                      <a:lvl8pPr marL="2771775" lvl="7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8pPr>
                      <a:lvl9pPr marL="3168015" lvl="8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9pPr>
                    </a:lstStyle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-20V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791845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560" b="0" i="0" u="none" kern="1200" baseline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396240" lvl="1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791845" lvl="2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188085" lvl="3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583690" lvl="4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  <a:lvl6pPr marL="1979930" lvl="5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6pPr>
                      <a:lvl7pPr marL="2376170" lvl="6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7pPr>
                      <a:lvl8pPr marL="2771775" lvl="7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8pPr>
                      <a:lvl9pPr marL="3168015" lvl="8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9pPr>
                    </a:lstStyle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780mΩ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791845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560" b="0" i="0" u="none" kern="1200" baseline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396240" lvl="1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791845" lvl="2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188085" lvl="3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583690" lvl="4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  <a:lvl6pPr marL="1979930" lvl="5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6pPr>
                      <a:lvl7pPr marL="2376170" lvl="6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7pPr>
                      <a:lvl8pPr marL="2771775" lvl="7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8pPr>
                      <a:lvl9pPr marL="3168015" lvl="8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9pPr>
                    </a:lstStyle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980mΩ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8755">
                <a:tc>
                  <a:txBody>
                    <a:bodyPr/>
                    <a:lstStyle>
                      <a:lvl1pPr marL="0" lvl="0" indent="0" algn="l" defTabSz="791845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560" b="0" i="0" u="none" kern="1200" baseline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396240" lvl="1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791845" lvl="2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188085" lvl="3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583690" lvl="4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  <a:lvl6pPr marL="1979930" lvl="5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6pPr>
                      <a:lvl7pPr marL="2376170" lvl="6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7pPr>
                      <a:lvl8pPr marL="2771775" lvl="7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8pPr>
                      <a:lvl9pPr marL="3168015" lvl="8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9pPr>
                    </a:lstStyle>
                    <a:p>
                      <a:pPr algn="ctr">
                        <a:buNone/>
                      </a:pPr>
                      <a:r>
                        <a:rPr lang="en-US" sz="1000" b="1" dirty="0" smtClean="0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HM2P15R/PR</a:t>
                      </a:r>
                      <a:endParaRPr lang="en-US" altLang="en-US" sz="1000" b="1" dirty="0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791845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560" b="0" i="0" u="none" kern="1200" baseline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396240" lvl="1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791845" lvl="2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188085" lvl="3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583690" lvl="4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  <a:lvl6pPr marL="1979930" lvl="5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6pPr>
                      <a:lvl7pPr marL="2376170" lvl="6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7pPr>
                      <a:lvl8pPr marL="2771775" lvl="7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8pPr>
                      <a:lvl9pPr marL="3168015" lvl="8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9pPr>
                    </a:lstStyle>
                    <a:p>
                      <a:pPr algn="ctr">
                        <a:buNone/>
                      </a:pPr>
                      <a:r>
                        <a:rPr lang="zh-CN" sz="1000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Trench</a:t>
                      </a:r>
                      <a:endParaRPr lang="zh-CN" altLang="en-US" sz="1000" b="1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791845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560" b="0" i="0" u="none" kern="1200" baseline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396240" lvl="1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791845" lvl="2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188085" lvl="3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583690" lvl="4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  <a:lvl6pPr marL="1979930" lvl="5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6pPr>
                      <a:lvl7pPr marL="2376170" lvl="6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7pPr>
                      <a:lvl8pPr marL="2771775" lvl="7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8pPr>
                      <a:lvl9pPr marL="3168015" lvl="8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9pPr>
                    </a:lstStyle>
                    <a:p>
                      <a:pPr algn="ctr">
                        <a:buNone/>
                      </a:pPr>
                      <a:r>
                        <a:rPr lang="en-US" sz="1000" b="1" dirty="0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SOT-223/SOT-89</a:t>
                      </a:r>
                      <a:endParaRPr lang="en-US" altLang="en-US" sz="1000" b="1" dirty="0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791845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560" b="0" i="0" u="none" kern="1200" baseline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396240" lvl="1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791845" lvl="2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188085" lvl="3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583690" lvl="4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  <a:lvl6pPr marL="1979930" lvl="5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6pPr>
                      <a:lvl7pPr marL="2376170" lvl="6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7pPr>
                      <a:lvl8pPr marL="2771775" lvl="7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8pPr>
                      <a:lvl9pPr marL="3168015" lvl="8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9pPr>
                    </a:lstStyle>
                    <a:p>
                      <a:pPr algn="ctr">
                        <a:buNone/>
                      </a:pPr>
                      <a:r>
                        <a:rPr lang="zh-CN" sz="1000" b="1" dirty="0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P</a:t>
                      </a:r>
                      <a:r>
                        <a:rPr lang="en-US" altLang="zh-CN" sz="1000" b="1" dirty="0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ch</a:t>
                      </a:r>
                      <a:endParaRPr lang="en-US" altLang="zh-CN" sz="1000" b="1" dirty="0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791845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560" b="0" i="0" u="none" kern="1200" baseline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396240" lvl="1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791845" lvl="2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188085" lvl="3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583690" lvl="4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  <a:lvl6pPr marL="1979930" lvl="5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6pPr>
                      <a:lvl7pPr marL="2376170" lvl="6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7pPr>
                      <a:lvl8pPr marL="2771775" lvl="7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8pPr>
                      <a:lvl9pPr marL="3168015" lvl="8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9pPr>
                    </a:lstStyle>
                    <a:p>
                      <a:pPr algn="ctr">
                        <a:buNone/>
                      </a:pPr>
                      <a:r>
                        <a:rPr lang="en-US" sz="1000" b="1" dirty="0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-150V</a:t>
                      </a:r>
                      <a:endParaRPr lang="en-US" altLang="en-US" sz="1000" b="1" dirty="0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791845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560" b="0" i="0" u="none" kern="1200" baseline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396240" lvl="1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791845" lvl="2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188085" lvl="3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583690" lvl="4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  <a:lvl6pPr marL="1979930" lvl="5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6pPr>
                      <a:lvl7pPr marL="2376170" lvl="6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7pPr>
                      <a:lvl8pPr marL="2771775" lvl="7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8pPr>
                      <a:lvl9pPr marL="3168015" lvl="8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9pPr>
                    </a:lstStyle>
                    <a:p>
                      <a:pPr algn="ctr">
                        <a:buNone/>
                      </a:pPr>
                      <a:r>
                        <a:rPr lang="en-US" sz="1000" b="1" dirty="0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-2A</a:t>
                      </a:r>
                      <a:endParaRPr lang="en-US" altLang="en-US" sz="1000" b="1" dirty="0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791845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560" b="0" i="0" u="none" kern="1200" baseline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396240" lvl="1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791845" lvl="2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188085" lvl="3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583690" lvl="4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  <a:lvl6pPr marL="1979930" lvl="5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6pPr>
                      <a:lvl7pPr marL="2376170" lvl="6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7pPr>
                      <a:lvl8pPr marL="2771775" lvl="7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8pPr>
                      <a:lvl9pPr marL="3168015" lvl="8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9pPr>
                    </a:lstStyle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-8A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791845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560" b="0" i="0" u="none" kern="1200" baseline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396240" lvl="1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791845" lvl="2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188085" lvl="3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583690" lvl="4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  <a:lvl6pPr marL="1979930" lvl="5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6pPr>
                      <a:lvl7pPr marL="2376170" lvl="6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7pPr>
                      <a:lvl8pPr marL="2771775" lvl="7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8pPr>
                      <a:lvl9pPr marL="3168015" lvl="8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9pPr>
                    </a:lstStyle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-3.0V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791845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560" b="0" i="0" u="none" kern="1200" baseline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396240" lvl="1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791845" lvl="2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188085" lvl="3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583690" lvl="4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  <a:lvl6pPr marL="1979930" lvl="5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6pPr>
                      <a:lvl7pPr marL="2376170" lvl="6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7pPr>
                      <a:lvl8pPr marL="2771775" lvl="7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8pPr>
                      <a:lvl9pPr marL="3168015" lvl="8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9pPr>
                    </a:lstStyle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-20V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791845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560" b="0" i="0" u="none" kern="1200" baseline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396240" lvl="1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791845" lvl="2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188085" lvl="3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583690" lvl="4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  <a:lvl6pPr marL="1979930" lvl="5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6pPr>
                      <a:lvl7pPr marL="2376170" lvl="6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7pPr>
                      <a:lvl8pPr marL="2771775" lvl="7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8pPr>
                      <a:lvl9pPr marL="3168015" lvl="8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9pPr>
                    </a:lstStyle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780mΩ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791845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560" b="0" i="0" u="none" kern="1200" baseline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396240" lvl="1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791845" lvl="2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188085" lvl="3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583690" lvl="4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  <a:lvl6pPr marL="1979930" lvl="5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6pPr>
                      <a:lvl7pPr marL="2376170" lvl="6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7pPr>
                      <a:lvl8pPr marL="2771775" lvl="7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8pPr>
                      <a:lvl9pPr marL="3168015" lvl="8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9pPr>
                    </a:lstStyle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980mΩ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1770">
                <a:tc>
                  <a:txBody>
                    <a:bodyPr/>
                    <a:lstStyle>
                      <a:lvl1pPr marL="0" lvl="0" indent="0" algn="l" defTabSz="791845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560" b="0" i="0" u="none" kern="1200" baseline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396240" lvl="1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791845" lvl="2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188085" lvl="3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583690" lvl="4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  <a:lvl6pPr marL="1979930" lvl="5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6pPr>
                      <a:lvl7pPr marL="2376170" lvl="6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7pPr>
                      <a:lvl8pPr marL="2771775" lvl="7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8pPr>
                      <a:lvl9pPr marL="3168015" lvl="8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9pPr>
                    </a:lstStyle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HM4P15Q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791845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560" b="0" i="0" u="none" kern="1200" baseline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396240" lvl="1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791845" lvl="2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188085" lvl="3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583690" lvl="4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  <a:lvl6pPr marL="1979930" lvl="5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6pPr>
                      <a:lvl7pPr marL="2376170" lvl="6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7pPr>
                      <a:lvl8pPr marL="2771775" lvl="7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8pPr>
                      <a:lvl9pPr marL="3168015" lvl="8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9pPr>
                    </a:lstStyle>
                    <a:p>
                      <a:pPr algn="ctr">
                        <a:buNone/>
                      </a:pPr>
                      <a:r>
                        <a:rPr lang="zh-CN" sz="1000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Trench</a:t>
                      </a:r>
                      <a:endParaRPr lang="zh-CN" altLang="en-US" sz="1000" b="1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791845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560" b="0" i="0" u="none" kern="1200" baseline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396240" lvl="1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791845" lvl="2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188085" lvl="3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583690" lvl="4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  <a:lvl6pPr marL="1979930" lvl="5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6pPr>
                      <a:lvl7pPr marL="2376170" lvl="6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7pPr>
                      <a:lvl8pPr marL="2771775" lvl="7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8pPr>
                      <a:lvl9pPr marL="3168015" lvl="8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9pPr>
                    </a:lstStyle>
                    <a:p>
                      <a:pPr algn="ctr">
                        <a:buNone/>
                      </a:pPr>
                      <a:r>
                        <a:rPr lang="en-US" sz="1000" b="1" dirty="0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DFN3X3-8L</a:t>
                      </a:r>
                      <a:endParaRPr lang="en-US" altLang="en-US" sz="1000" b="1" dirty="0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791845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560" b="0" i="0" u="none" kern="1200" baseline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396240" lvl="1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791845" lvl="2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188085" lvl="3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583690" lvl="4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  <a:lvl6pPr marL="1979930" lvl="5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6pPr>
                      <a:lvl7pPr marL="2376170" lvl="6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7pPr>
                      <a:lvl8pPr marL="2771775" lvl="7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8pPr>
                      <a:lvl9pPr marL="3168015" lvl="8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9pPr>
                    </a:lstStyle>
                    <a:p>
                      <a:pPr algn="ctr">
                        <a:buNone/>
                      </a:pPr>
                      <a:r>
                        <a:rPr lang="zh-CN" sz="1000" b="1" dirty="0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P</a:t>
                      </a:r>
                      <a:r>
                        <a:rPr lang="en-US" altLang="zh-CN" sz="1000" b="1" dirty="0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ch</a:t>
                      </a:r>
                      <a:endParaRPr lang="en-US" altLang="zh-CN" sz="1000" b="1" dirty="0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791845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560" b="0" i="0" u="none" kern="1200" baseline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396240" lvl="1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791845" lvl="2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188085" lvl="3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583690" lvl="4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  <a:lvl6pPr marL="1979930" lvl="5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6pPr>
                      <a:lvl7pPr marL="2376170" lvl="6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7pPr>
                      <a:lvl8pPr marL="2771775" lvl="7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8pPr>
                      <a:lvl9pPr marL="3168015" lvl="8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9pPr>
                    </a:lstStyle>
                    <a:p>
                      <a:pPr algn="ctr">
                        <a:buNone/>
                      </a:pPr>
                      <a:r>
                        <a:rPr lang="en-US" sz="1000" b="1" dirty="0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-150V</a:t>
                      </a:r>
                      <a:endParaRPr lang="en-US" altLang="en-US" sz="1000" b="1" dirty="0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791845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560" b="0" i="0" u="none" kern="1200" baseline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396240" lvl="1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791845" lvl="2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188085" lvl="3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583690" lvl="4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  <a:lvl6pPr marL="1979930" lvl="5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6pPr>
                      <a:lvl7pPr marL="2376170" lvl="6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7pPr>
                      <a:lvl8pPr marL="2771775" lvl="7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8pPr>
                      <a:lvl9pPr marL="3168015" lvl="8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9pPr>
                    </a:lstStyle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-4A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791845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560" b="0" i="0" u="none" kern="1200" baseline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396240" lvl="1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791845" lvl="2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188085" lvl="3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583690" lvl="4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  <a:lvl6pPr marL="1979930" lvl="5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6pPr>
                      <a:lvl7pPr marL="2376170" lvl="6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7pPr>
                      <a:lvl8pPr marL="2771775" lvl="7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8pPr>
                      <a:lvl9pPr marL="3168015" lvl="8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9pPr>
                    </a:lstStyle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-12A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791845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560" b="0" i="0" u="none" kern="1200" baseline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396240" lvl="1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791845" lvl="2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188085" lvl="3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583690" lvl="4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  <a:lvl6pPr marL="1979930" lvl="5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6pPr>
                      <a:lvl7pPr marL="2376170" lvl="6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7pPr>
                      <a:lvl8pPr marL="2771775" lvl="7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8pPr>
                      <a:lvl9pPr marL="3168015" lvl="8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9pPr>
                    </a:lstStyle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-3.0V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791845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560" b="0" i="0" u="none" kern="1200" baseline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396240" lvl="1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791845" lvl="2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188085" lvl="3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583690" lvl="4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  <a:lvl6pPr marL="1979930" lvl="5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6pPr>
                      <a:lvl7pPr marL="2376170" lvl="6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7pPr>
                      <a:lvl8pPr marL="2771775" lvl="7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8pPr>
                      <a:lvl9pPr marL="3168015" lvl="8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9pPr>
                    </a:lstStyle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-20V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791845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560" b="0" i="0" u="none" kern="1200" baseline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396240" lvl="1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791845" lvl="2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188085" lvl="3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583690" lvl="4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  <a:lvl6pPr marL="1979930" lvl="5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6pPr>
                      <a:lvl7pPr marL="2376170" lvl="6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7pPr>
                      <a:lvl8pPr marL="2771775" lvl="7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8pPr>
                      <a:lvl9pPr marL="3168015" lvl="8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9pPr>
                    </a:lstStyle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780mΩ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791845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560" b="0" i="0" u="none" kern="1200" baseline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396240" lvl="1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791845" lvl="2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188085" lvl="3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583690" lvl="4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  <a:lvl6pPr marL="1979930" lvl="5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6pPr>
                      <a:lvl7pPr marL="2376170" lvl="6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7pPr>
                      <a:lvl8pPr marL="2771775" lvl="7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8pPr>
                      <a:lvl9pPr marL="3168015" lvl="8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9pPr>
                    </a:lstStyle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980mΩ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1770">
                <a:tc>
                  <a:txBody>
                    <a:bodyPr/>
                    <a:lstStyle>
                      <a:lvl1pPr marL="0" lvl="0" indent="0" algn="l" defTabSz="791845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560" b="0" i="0" u="none" kern="1200" baseline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396240" lvl="1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791845" lvl="2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188085" lvl="3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583690" lvl="4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  <a:lvl6pPr marL="1979930" lvl="5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6pPr>
                      <a:lvl7pPr marL="2376170" lvl="6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7pPr>
                      <a:lvl8pPr marL="2771775" lvl="7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8pPr>
                      <a:lvl9pPr marL="3168015" lvl="8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9pPr>
                    </a:lstStyle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HM5P15D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791845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560" b="0" i="0" u="none" kern="1200" baseline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396240" lvl="1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791845" lvl="2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188085" lvl="3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583690" lvl="4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  <a:lvl6pPr marL="1979930" lvl="5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6pPr>
                      <a:lvl7pPr marL="2376170" lvl="6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7pPr>
                      <a:lvl8pPr marL="2771775" lvl="7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8pPr>
                      <a:lvl9pPr marL="3168015" lvl="8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9pPr>
                    </a:lstStyle>
                    <a:p>
                      <a:pPr algn="ctr">
                        <a:buNone/>
                      </a:pPr>
                      <a:r>
                        <a:rPr lang="zh-CN" sz="1000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Trench</a:t>
                      </a:r>
                      <a:endParaRPr lang="zh-CN" altLang="en-US" sz="1000" b="1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791845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560" b="0" i="0" u="none" kern="1200" baseline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396240" lvl="1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791845" lvl="2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188085" lvl="3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583690" lvl="4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  <a:lvl6pPr marL="1979930" lvl="5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6pPr>
                      <a:lvl7pPr marL="2376170" lvl="6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7pPr>
                      <a:lvl8pPr marL="2771775" lvl="7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8pPr>
                      <a:lvl9pPr marL="3168015" lvl="8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9pPr>
                    </a:lstStyle>
                    <a:p>
                      <a:pPr algn="ctr">
                        <a:buNone/>
                      </a:pPr>
                      <a:r>
                        <a:rPr lang="en-US" sz="1000" b="1" dirty="0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DFN5X6-8L</a:t>
                      </a:r>
                      <a:endParaRPr lang="en-US" altLang="en-US" sz="1000" b="1" dirty="0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791845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560" b="0" i="0" u="none" kern="1200" baseline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396240" lvl="1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791845" lvl="2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188085" lvl="3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583690" lvl="4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  <a:lvl6pPr marL="1979930" lvl="5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6pPr>
                      <a:lvl7pPr marL="2376170" lvl="6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7pPr>
                      <a:lvl8pPr marL="2771775" lvl="7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8pPr>
                      <a:lvl9pPr marL="3168015" lvl="8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9pPr>
                    </a:lstStyle>
                    <a:p>
                      <a:pPr algn="ctr">
                        <a:buNone/>
                      </a:pPr>
                      <a:r>
                        <a:rPr lang="zh-CN" sz="1000" b="1" dirty="0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P</a:t>
                      </a:r>
                      <a:r>
                        <a:rPr lang="en-US" altLang="zh-CN" sz="1000" b="1" dirty="0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ch</a:t>
                      </a:r>
                      <a:endParaRPr lang="en-US" altLang="zh-CN" sz="1000" b="1" dirty="0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791845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560" b="0" i="0" u="none" kern="1200" baseline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396240" lvl="1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791845" lvl="2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188085" lvl="3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583690" lvl="4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  <a:lvl6pPr marL="1979930" lvl="5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6pPr>
                      <a:lvl7pPr marL="2376170" lvl="6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7pPr>
                      <a:lvl8pPr marL="2771775" lvl="7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8pPr>
                      <a:lvl9pPr marL="3168015" lvl="8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9pPr>
                    </a:lstStyle>
                    <a:p>
                      <a:pPr algn="ctr">
                        <a:buNone/>
                      </a:pPr>
                      <a:r>
                        <a:rPr lang="en-US" sz="1000" b="1" dirty="0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-150V</a:t>
                      </a:r>
                      <a:endParaRPr lang="en-US" altLang="en-US" sz="1000" b="1" dirty="0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791845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560" b="0" i="0" u="none" kern="1200" baseline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396240" lvl="1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791845" lvl="2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188085" lvl="3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583690" lvl="4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  <a:lvl6pPr marL="1979930" lvl="5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6pPr>
                      <a:lvl7pPr marL="2376170" lvl="6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7pPr>
                      <a:lvl8pPr marL="2771775" lvl="7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8pPr>
                      <a:lvl9pPr marL="3168015" lvl="8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9pPr>
                    </a:lstStyle>
                    <a:p>
                      <a:pPr algn="ctr">
                        <a:buNone/>
                      </a:pPr>
                      <a:r>
                        <a:rPr lang="en-US" sz="1000" b="1" dirty="0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-5A</a:t>
                      </a:r>
                      <a:endParaRPr lang="en-US" altLang="en-US" sz="1000" b="1" dirty="0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791845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560" b="0" i="0" u="none" kern="1200" baseline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396240" lvl="1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791845" lvl="2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188085" lvl="3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583690" lvl="4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  <a:lvl6pPr marL="1979930" lvl="5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6pPr>
                      <a:lvl7pPr marL="2376170" lvl="6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7pPr>
                      <a:lvl8pPr marL="2771775" lvl="7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8pPr>
                      <a:lvl9pPr marL="3168015" lvl="8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9pPr>
                    </a:lstStyle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-15A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791845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560" b="0" i="0" u="none" kern="1200" baseline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396240" lvl="1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791845" lvl="2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188085" lvl="3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583690" lvl="4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  <a:lvl6pPr marL="1979930" lvl="5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6pPr>
                      <a:lvl7pPr marL="2376170" lvl="6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7pPr>
                      <a:lvl8pPr marL="2771775" lvl="7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8pPr>
                      <a:lvl9pPr marL="3168015" lvl="8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9pPr>
                    </a:lstStyle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-3.0V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791845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560" b="0" i="0" u="none" kern="1200" baseline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396240" lvl="1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791845" lvl="2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188085" lvl="3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583690" lvl="4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  <a:lvl6pPr marL="1979930" lvl="5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6pPr>
                      <a:lvl7pPr marL="2376170" lvl="6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7pPr>
                      <a:lvl8pPr marL="2771775" lvl="7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8pPr>
                      <a:lvl9pPr marL="3168015" lvl="8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9pPr>
                    </a:lstStyle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-20V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791845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560" b="0" i="0" u="none" kern="1200" baseline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396240" lvl="1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791845" lvl="2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188085" lvl="3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583690" lvl="4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  <a:lvl6pPr marL="1979930" lvl="5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6pPr>
                      <a:lvl7pPr marL="2376170" lvl="6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7pPr>
                      <a:lvl8pPr marL="2771775" lvl="7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8pPr>
                      <a:lvl9pPr marL="3168015" lvl="8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9pPr>
                    </a:lstStyle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780mΩ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791845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560" b="0" i="0" u="none" kern="1200" baseline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396240" lvl="1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791845" lvl="2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188085" lvl="3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583690" lvl="4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  <a:lvl6pPr marL="1979930" lvl="5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6pPr>
                      <a:lvl7pPr marL="2376170" lvl="6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7pPr>
                      <a:lvl8pPr marL="2771775" lvl="7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8pPr>
                      <a:lvl9pPr marL="3168015" lvl="8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9pPr>
                    </a:lstStyle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980mΩ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9865">
                <a:tc>
                  <a:txBody>
                    <a:bodyPr/>
                    <a:lstStyle>
                      <a:lvl1pPr marL="0" lvl="0" indent="0" algn="l" defTabSz="791845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560" b="0" i="0" u="none" kern="1200" baseline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396240" lvl="1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791845" lvl="2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188085" lvl="3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583690" lvl="4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  <a:lvl6pPr marL="1979930" lvl="5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6pPr>
                      <a:lvl7pPr marL="2376170" lvl="6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7pPr>
                      <a:lvl8pPr marL="2771775" lvl="7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8pPr>
                      <a:lvl9pPr marL="3168015" lvl="8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9pPr>
                    </a:lstStyle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HM6P15K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791845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560" b="0" i="0" u="none" kern="1200" baseline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396240" lvl="1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791845" lvl="2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188085" lvl="3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583690" lvl="4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  <a:lvl6pPr marL="1979930" lvl="5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6pPr>
                      <a:lvl7pPr marL="2376170" lvl="6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7pPr>
                      <a:lvl8pPr marL="2771775" lvl="7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8pPr>
                      <a:lvl9pPr marL="3168015" lvl="8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9pPr>
                    </a:lstStyle>
                    <a:p>
                      <a:pPr algn="ctr">
                        <a:buNone/>
                      </a:pPr>
                      <a:r>
                        <a:rPr lang="zh-CN" sz="1000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Trench</a:t>
                      </a:r>
                      <a:endParaRPr lang="zh-CN" altLang="en-US" sz="1000" b="1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791845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560" b="0" i="0" u="none" kern="1200" baseline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396240" lvl="1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791845" lvl="2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188085" lvl="3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583690" lvl="4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  <a:lvl6pPr marL="1979930" lvl="5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6pPr>
                      <a:lvl7pPr marL="2376170" lvl="6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7pPr>
                      <a:lvl8pPr marL="2771775" lvl="7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8pPr>
                      <a:lvl9pPr marL="3168015" lvl="8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9pPr>
                    </a:lstStyle>
                    <a:p>
                      <a:pPr algn="ctr">
                        <a:buNone/>
                      </a:pPr>
                      <a:r>
                        <a:rPr lang="en-US" sz="1000" b="1" dirty="0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TO-252</a:t>
                      </a:r>
                      <a:endParaRPr lang="en-US" altLang="en-US" sz="1000" b="1" dirty="0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791845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560" b="0" i="0" u="none" kern="1200" baseline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396240" lvl="1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791845" lvl="2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188085" lvl="3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583690" lvl="4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  <a:lvl6pPr marL="1979930" lvl="5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6pPr>
                      <a:lvl7pPr marL="2376170" lvl="6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7pPr>
                      <a:lvl8pPr marL="2771775" lvl="7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8pPr>
                      <a:lvl9pPr marL="3168015" lvl="8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9pPr>
                    </a:lstStyle>
                    <a:p>
                      <a:pPr algn="ctr">
                        <a:buNone/>
                      </a:pPr>
                      <a:r>
                        <a:rPr lang="zh-CN" sz="1000" b="1" dirty="0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P</a:t>
                      </a:r>
                      <a:r>
                        <a:rPr lang="en-US" altLang="zh-CN" sz="1000" b="1" dirty="0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ch</a:t>
                      </a:r>
                      <a:endParaRPr lang="en-US" altLang="zh-CN" sz="1000" b="1" dirty="0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791845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560" b="0" i="0" u="none" kern="1200" baseline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396240" lvl="1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791845" lvl="2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188085" lvl="3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583690" lvl="4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  <a:lvl6pPr marL="1979930" lvl="5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6pPr>
                      <a:lvl7pPr marL="2376170" lvl="6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7pPr>
                      <a:lvl8pPr marL="2771775" lvl="7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8pPr>
                      <a:lvl9pPr marL="3168015" lvl="8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9pPr>
                    </a:lstStyle>
                    <a:p>
                      <a:pPr algn="ctr">
                        <a:buNone/>
                      </a:pPr>
                      <a:r>
                        <a:rPr lang="en-US" sz="1000" b="1" dirty="0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-150V</a:t>
                      </a:r>
                      <a:endParaRPr lang="en-US" altLang="en-US" sz="1000" b="1" dirty="0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791845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560" b="0" i="0" u="none" kern="1200" baseline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396240" lvl="1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791845" lvl="2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188085" lvl="3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583690" lvl="4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  <a:lvl6pPr marL="1979930" lvl="5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6pPr>
                      <a:lvl7pPr marL="2376170" lvl="6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7pPr>
                      <a:lvl8pPr marL="2771775" lvl="7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8pPr>
                      <a:lvl9pPr marL="3168015" lvl="8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9pPr>
                    </a:lstStyle>
                    <a:p>
                      <a:pPr algn="ctr">
                        <a:buNone/>
                      </a:pPr>
                      <a:r>
                        <a:rPr lang="en-US" sz="1000" b="1" dirty="0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-6A</a:t>
                      </a:r>
                      <a:endParaRPr lang="en-US" altLang="en-US" sz="1000" b="1" dirty="0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791845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560" b="0" i="0" u="none" kern="1200" baseline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396240" lvl="1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791845" lvl="2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188085" lvl="3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583690" lvl="4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  <a:lvl6pPr marL="1979930" lvl="5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6pPr>
                      <a:lvl7pPr marL="2376170" lvl="6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7pPr>
                      <a:lvl8pPr marL="2771775" lvl="7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8pPr>
                      <a:lvl9pPr marL="3168015" lvl="8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9pPr>
                    </a:lstStyle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-18A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791845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560" b="0" i="0" u="none" kern="1200" baseline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396240" lvl="1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791845" lvl="2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188085" lvl="3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583690" lvl="4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  <a:lvl6pPr marL="1979930" lvl="5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6pPr>
                      <a:lvl7pPr marL="2376170" lvl="6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7pPr>
                      <a:lvl8pPr marL="2771775" lvl="7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8pPr>
                      <a:lvl9pPr marL="3168015" lvl="8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9pPr>
                    </a:lstStyle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-3.0V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791845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560" b="0" i="0" u="none" kern="1200" baseline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396240" lvl="1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791845" lvl="2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188085" lvl="3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583690" lvl="4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  <a:lvl6pPr marL="1979930" lvl="5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6pPr>
                      <a:lvl7pPr marL="2376170" lvl="6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7pPr>
                      <a:lvl8pPr marL="2771775" lvl="7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8pPr>
                      <a:lvl9pPr marL="3168015" lvl="8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9pPr>
                    </a:lstStyle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-20V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791845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560" b="0" i="0" u="none" kern="1200" baseline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396240" lvl="1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791845" lvl="2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188085" lvl="3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583690" lvl="4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  <a:lvl6pPr marL="1979930" lvl="5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6pPr>
                      <a:lvl7pPr marL="2376170" lvl="6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7pPr>
                      <a:lvl8pPr marL="2771775" lvl="7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8pPr>
                      <a:lvl9pPr marL="3168015" lvl="8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9pPr>
                    </a:lstStyle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780mΩ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791845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560" b="0" i="0" u="none" kern="1200" baseline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396240" lvl="1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791845" lvl="2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188085" lvl="3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583690" lvl="4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  <a:lvl6pPr marL="1979930" lvl="5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6pPr>
                      <a:lvl7pPr marL="2376170" lvl="6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7pPr>
                      <a:lvl8pPr marL="2771775" lvl="7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8pPr>
                      <a:lvl9pPr marL="3168015" lvl="8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9pPr>
                    </a:lstStyle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980mΩ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1135">
                <a:tc>
                  <a:txBody>
                    <a:bodyPr/>
                    <a:lstStyle>
                      <a:lvl1pPr marL="0" lvl="0" indent="0" algn="l" defTabSz="791845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560" b="0" i="0" u="none" kern="1200" baseline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396240" lvl="1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791845" lvl="2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188085" lvl="3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583690" lvl="4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  <a:lvl6pPr marL="1979930" lvl="5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6pPr>
                      <a:lvl7pPr marL="2376170" lvl="6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7pPr>
                      <a:lvl8pPr marL="2771775" lvl="7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8pPr>
                      <a:lvl9pPr marL="3168015" lvl="8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9pPr>
                    </a:lstStyle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HM25P15K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791845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560" b="0" i="0" u="none" kern="1200" baseline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396240" lvl="1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791845" lvl="2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188085" lvl="3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583690" lvl="4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  <a:lvl6pPr marL="1979930" lvl="5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6pPr>
                      <a:lvl7pPr marL="2376170" lvl="6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7pPr>
                      <a:lvl8pPr marL="2771775" lvl="7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8pPr>
                      <a:lvl9pPr marL="3168015" lvl="8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9pPr>
                    </a:lstStyle>
                    <a:p>
                      <a:pPr algn="ctr">
                        <a:buNone/>
                      </a:pPr>
                      <a:r>
                        <a:rPr lang="zh-CN" sz="1000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Trench</a:t>
                      </a:r>
                      <a:endParaRPr lang="zh-CN" altLang="en-US" sz="1000" b="1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791845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560" b="0" i="0" u="none" kern="1200" baseline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396240" lvl="1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791845" lvl="2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188085" lvl="3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583690" lvl="4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  <a:lvl6pPr marL="1979930" lvl="5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6pPr>
                      <a:lvl7pPr marL="2376170" lvl="6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7pPr>
                      <a:lvl8pPr marL="2771775" lvl="7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8pPr>
                      <a:lvl9pPr marL="3168015" lvl="8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9pPr>
                    </a:lstStyle>
                    <a:p>
                      <a:pPr algn="ctr">
                        <a:buNone/>
                      </a:pPr>
                      <a:r>
                        <a:rPr lang="en-US" sz="1000" b="1" dirty="0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TO-252</a:t>
                      </a:r>
                      <a:endParaRPr lang="en-US" altLang="en-US" sz="1000" b="1" dirty="0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791845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560" b="0" i="0" u="none" kern="1200" baseline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396240" lvl="1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791845" lvl="2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188085" lvl="3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583690" lvl="4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  <a:lvl6pPr marL="1979930" lvl="5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6pPr>
                      <a:lvl7pPr marL="2376170" lvl="6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7pPr>
                      <a:lvl8pPr marL="2771775" lvl="7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8pPr>
                      <a:lvl9pPr marL="3168015" lvl="8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9pPr>
                    </a:lstStyle>
                    <a:p>
                      <a:pPr algn="ctr">
                        <a:buNone/>
                      </a:pPr>
                      <a:r>
                        <a:rPr lang="zh-CN" sz="1000" b="1" dirty="0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P</a:t>
                      </a:r>
                      <a:r>
                        <a:rPr lang="en-US" altLang="zh-CN" sz="1000" b="1" dirty="0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ch</a:t>
                      </a:r>
                      <a:endParaRPr lang="en-US" altLang="zh-CN" sz="1000" b="1" dirty="0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791845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560" b="0" i="0" u="none" kern="1200" baseline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396240" lvl="1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791845" lvl="2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188085" lvl="3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583690" lvl="4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  <a:lvl6pPr marL="1979930" lvl="5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6pPr>
                      <a:lvl7pPr marL="2376170" lvl="6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7pPr>
                      <a:lvl8pPr marL="2771775" lvl="7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8pPr>
                      <a:lvl9pPr marL="3168015" lvl="8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9pPr>
                    </a:lstStyle>
                    <a:p>
                      <a:pPr algn="ctr">
                        <a:buNone/>
                      </a:pPr>
                      <a:r>
                        <a:rPr lang="en-US" sz="1000" b="1" dirty="0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-150V</a:t>
                      </a:r>
                      <a:endParaRPr lang="en-US" altLang="en-US" sz="1000" b="1" dirty="0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791845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560" b="0" i="0" u="none" kern="1200" baseline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396240" lvl="1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791845" lvl="2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188085" lvl="3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583690" lvl="4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  <a:lvl6pPr marL="1979930" lvl="5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6pPr>
                      <a:lvl7pPr marL="2376170" lvl="6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7pPr>
                      <a:lvl8pPr marL="2771775" lvl="7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8pPr>
                      <a:lvl9pPr marL="3168015" lvl="8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9pPr>
                    </a:lstStyle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-25A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791845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560" b="0" i="0" u="none" kern="1200" baseline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396240" lvl="1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791845" lvl="2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188085" lvl="3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583690" lvl="4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  <a:lvl6pPr marL="1979930" lvl="5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6pPr>
                      <a:lvl7pPr marL="2376170" lvl="6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7pPr>
                      <a:lvl8pPr marL="2771775" lvl="7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8pPr>
                      <a:lvl9pPr marL="3168015" lvl="8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9pPr>
                    </a:lstStyle>
                    <a:p>
                      <a:pPr algn="ctr">
                        <a:buNone/>
                      </a:pPr>
                      <a:r>
                        <a:rPr lang="en-US" sz="1000" b="1" dirty="0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-100A</a:t>
                      </a:r>
                      <a:endParaRPr lang="en-US" altLang="en-US" sz="1000" b="1" dirty="0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791845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560" b="0" i="0" u="none" kern="1200" baseline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396240" lvl="1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791845" lvl="2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188085" lvl="3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583690" lvl="4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  <a:lvl6pPr marL="1979930" lvl="5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6pPr>
                      <a:lvl7pPr marL="2376170" lvl="6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7pPr>
                      <a:lvl8pPr marL="2771775" lvl="7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8pPr>
                      <a:lvl9pPr marL="3168015" lvl="8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9pPr>
                    </a:lstStyle>
                    <a:p>
                      <a:pPr algn="ctr">
                        <a:buNone/>
                      </a:pPr>
                      <a:r>
                        <a:rPr lang="en-US" sz="1000" b="1" dirty="0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-1.9V</a:t>
                      </a:r>
                      <a:endParaRPr lang="en-US" altLang="en-US" sz="1000" b="1" dirty="0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791845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560" b="0" i="0" u="none" kern="1200" baseline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396240" lvl="1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791845" lvl="2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188085" lvl="3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583690" lvl="4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  <a:lvl6pPr marL="1979930" lvl="5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6pPr>
                      <a:lvl7pPr marL="2376170" lvl="6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7pPr>
                      <a:lvl8pPr marL="2771775" lvl="7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8pPr>
                      <a:lvl9pPr marL="3168015" lvl="8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9pPr>
                    </a:lstStyle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-20V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791845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560" b="0" i="0" u="none" kern="1200" baseline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396240" lvl="1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791845" lvl="2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188085" lvl="3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583690" lvl="4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  <a:lvl6pPr marL="1979930" lvl="5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6pPr>
                      <a:lvl7pPr marL="2376170" lvl="6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7pPr>
                      <a:lvl8pPr marL="2771775" lvl="7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8pPr>
                      <a:lvl9pPr marL="3168015" lvl="8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9pPr>
                    </a:lstStyle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120mΩ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791845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560" b="0" i="0" u="none" kern="1200" baseline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396240" lvl="1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791845" lvl="2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188085" lvl="3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583690" lvl="4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  <a:lvl6pPr marL="1979930" lvl="5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6pPr>
                      <a:lvl7pPr marL="2376170" lvl="6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7pPr>
                      <a:lvl8pPr marL="2771775" lvl="7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8pPr>
                      <a:lvl9pPr marL="3168015" lvl="8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9pPr>
                    </a:lstStyle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131mΩ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240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HM4P20K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1000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Trench</a:t>
                      </a:r>
                      <a:endParaRPr lang="zh-CN" altLang="en-US" sz="1000" b="1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en-US" sz="1000" b="1" dirty="0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TO-252</a:t>
                      </a:r>
                      <a:endParaRPr lang="en-US" altLang="en-US" sz="1000" b="1" dirty="0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000" b="1" dirty="0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P</a:t>
                      </a:r>
                      <a:r>
                        <a:rPr lang="en-US" altLang="zh-CN" sz="1000" b="1" dirty="0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ch</a:t>
                      </a:r>
                      <a:endParaRPr lang="en-US" altLang="zh-CN" sz="1000" b="1" dirty="0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 dirty="0">
                          <a:solidFill>
                            <a:srgbClr val="3A3838"/>
                          </a:solidFill>
                          <a:latin typeface="微软雅黑" panose="020B0503020204020204" charset="-122"/>
                          <a:sym typeface="+mn-ea"/>
                        </a:rPr>
                        <a:t>-200V</a:t>
                      </a:r>
                      <a:endParaRPr lang="en-US" sz="1000" b="1" dirty="0">
                        <a:solidFill>
                          <a:srgbClr val="3A3838"/>
                        </a:solidFill>
                        <a:latin typeface="微软雅黑" panose="020B0503020204020204" charset="-122"/>
                        <a:sym typeface="+mn-ea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-4A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en-US" sz="1000" b="1" dirty="0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-12A</a:t>
                      </a:r>
                      <a:endParaRPr lang="en-US" altLang="en-US" sz="1000" b="1" dirty="0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  <a:sym typeface="+mn-ea"/>
                        </a:rPr>
                        <a:t>-3.0V</a:t>
                      </a:r>
                      <a:endParaRPr lang="en-US" altLang="en-US" sz="1000" b="1" dirty="0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-20V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1250mΩ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177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en-US" sz="1000" b="1" dirty="0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HM2P20Q/D</a:t>
                      </a:r>
                      <a:endParaRPr lang="en-US" altLang="en-US" sz="1000" b="1" dirty="0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1000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Trench</a:t>
                      </a:r>
                      <a:endParaRPr lang="zh-CN" altLang="en-US" sz="1000" b="1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en-US" sz="1000" b="1" dirty="0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PDFN3X3-8L/ </a:t>
                      </a:r>
                      <a:r>
                        <a:rPr lang="en-US" altLang="en-US" sz="1000" b="1" dirty="0" smtClean="0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DFN5X6-8L</a:t>
                      </a:r>
                      <a:endParaRPr lang="en-US" altLang="en-US" sz="1000" b="1" dirty="0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000" b="1" dirty="0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P</a:t>
                      </a:r>
                      <a:r>
                        <a:rPr lang="en-US" altLang="zh-CN" sz="1000" b="1" dirty="0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ch</a:t>
                      </a:r>
                      <a:endParaRPr lang="en-US" altLang="zh-CN" sz="1000" b="1" dirty="0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 dirty="0">
                          <a:solidFill>
                            <a:srgbClr val="3A3838"/>
                          </a:solidFill>
                          <a:latin typeface="微软雅黑" panose="020B0503020204020204" charset="-122"/>
                          <a:sym typeface="+mn-ea"/>
                        </a:rPr>
                        <a:t>-200V</a:t>
                      </a:r>
                      <a:endParaRPr lang="en-US" sz="1000" b="1" dirty="0">
                        <a:solidFill>
                          <a:srgbClr val="3A3838"/>
                        </a:solidFill>
                        <a:latin typeface="微软雅黑" panose="020B0503020204020204" charset="-122"/>
                        <a:sym typeface="+mn-ea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-2A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en-US" sz="1000" b="1" dirty="0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-6A</a:t>
                      </a:r>
                      <a:endParaRPr lang="en-US" altLang="en-US" sz="1000" b="1" dirty="0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  <a:sym typeface="+mn-ea"/>
                        </a:rPr>
                        <a:t>-3.0V</a:t>
                      </a:r>
                      <a:endParaRPr lang="en-US" altLang="en-US" sz="1000" b="1" dirty="0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-20V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1250mΩ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240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en-US" sz="1000" b="1" dirty="0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HM1P20</a:t>
                      </a:r>
                      <a:endParaRPr lang="en-US" altLang="en-US" sz="1000" b="1" dirty="0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1000" b="1" dirty="0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Trench</a:t>
                      </a:r>
                      <a:endParaRPr lang="zh-CN" altLang="en-US" sz="1000" b="1" dirty="0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en-US" sz="1000" b="1" dirty="0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SOP-8</a:t>
                      </a:r>
                      <a:endParaRPr lang="en-US" altLang="en-US" sz="1000" b="1" dirty="0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000" b="1" dirty="0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P</a:t>
                      </a:r>
                      <a:r>
                        <a:rPr lang="en-US" altLang="zh-CN" sz="1000" b="1" dirty="0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ch</a:t>
                      </a:r>
                      <a:endParaRPr lang="en-US" altLang="zh-CN" sz="1000" b="1" dirty="0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 dirty="0">
                          <a:solidFill>
                            <a:srgbClr val="3A3838"/>
                          </a:solidFill>
                          <a:latin typeface="微软雅黑" panose="020B0503020204020204" charset="-122"/>
                          <a:sym typeface="+mn-ea"/>
                        </a:rPr>
                        <a:t>-200V</a:t>
                      </a:r>
                      <a:endParaRPr lang="en-US" sz="1000" b="1" dirty="0">
                        <a:solidFill>
                          <a:srgbClr val="3A3838"/>
                        </a:solidFill>
                        <a:latin typeface="微软雅黑" panose="020B0503020204020204" charset="-122"/>
                        <a:sym typeface="+mn-ea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-1A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en-US" sz="1000" b="1" dirty="0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-3A</a:t>
                      </a:r>
                      <a:endParaRPr lang="en-US" altLang="en-US" sz="1000" b="1" dirty="0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 dirty="0">
                          <a:solidFill>
                            <a:srgbClr val="3A3838"/>
                          </a:solidFill>
                          <a:latin typeface="微软雅黑" panose="020B0503020204020204" charset="-122"/>
                          <a:sym typeface="+mn-ea"/>
                        </a:rPr>
                        <a:t>-3.0V</a:t>
                      </a:r>
                      <a:endParaRPr lang="en-US" altLang="en-US" sz="1000" b="1" dirty="0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en-US" sz="1000" b="1" dirty="0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-20V</a:t>
                      </a:r>
                      <a:endParaRPr lang="en-US" altLang="en-US" sz="1000" b="1" dirty="0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en-US" sz="1000" b="1" dirty="0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1250mΩ</a:t>
                      </a:r>
                      <a:endParaRPr lang="en-US" altLang="en-US" sz="1000" b="1" dirty="0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en-US" sz="1000" b="1" dirty="0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7165">
                <a:tc>
                  <a:txBody>
                    <a:bodyPr/>
                    <a:lstStyle>
                      <a:lvl1pPr marL="0" lvl="0" indent="0" algn="l" defTabSz="791845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560" b="0" i="0" u="none" kern="1200" baseline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396240" lvl="1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791845" lvl="2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188085" lvl="3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583690" lvl="4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  <a:lvl6pPr marL="1979930" lvl="5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6pPr>
                      <a:lvl7pPr marL="2376170" lvl="6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7pPr>
                      <a:lvl8pPr marL="2771775" lvl="7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8pPr>
                      <a:lvl9pPr marL="3168015" lvl="8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9pPr>
                    </a:lstStyle>
                    <a:p>
                      <a:pPr algn="ctr">
                        <a:buNone/>
                      </a:pPr>
                      <a:r>
                        <a:rPr lang="en-US" sz="1000" b="1" dirty="0" smtClean="0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HM11P20/D</a:t>
                      </a:r>
                      <a:endParaRPr lang="en-US" altLang="en-US" sz="1000" b="1" dirty="0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791845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560" b="0" i="0" u="none" kern="1200" baseline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396240" lvl="1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791845" lvl="2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188085" lvl="3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583690" lvl="4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  <a:lvl6pPr marL="1979930" lvl="5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6pPr>
                      <a:lvl7pPr marL="2376170" lvl="6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7pPr>
                      <a:lvl8pPr marL="2771775" lvl="7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8pPr>
                      <a:lvl9pPr marL="3168015" lvl="8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9pPr>
                    </a:lstStyle>
                    <a:p>
                      <a:pPr algn="ctr">
                        <a:buNone/>
                      </a:pPr>
                      <a:r>
                        <a:rPr lang="zh-CN" sz="1000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Trench</a:t>
                      </a:r>
                      <a:endParaRPr lang="zh-CN" altLang="en-US" sz="1000" b="1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791845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560" b="0" i="0" u="none" kern="1200" baseline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396240" lvl="1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791845" lvl="2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188085" lvl="3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583690" lvl="4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  <a:lvl6pPr marL="1979930" lvl="5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6pPr>
                      <a:lvl7pPr marL="2376170" lvl="6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7pPr>
                      <a:lvl8pPr marL="2771775" lvl="7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8pPr>
                      <a:lvl9pPr marL="3168015" lvl="8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9pPr>
                    </a:lstStyle>
                    <a:p>
                      <a:pPr algn="ctr">
                        <a:buNone/>
                      </a:pPr>
                      <a:r>
                        <a:rPr lang="en-US" sz="1000" b="1" dirty="0" smtClean="0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TO-220/TO-263</a:t>
                      </a:r>
                      <a:endParaRPr lang="en-US" altLang="en-US" sz="1000" b="1" dirty="0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791845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560" b="0" i="0" u="none" kern="1200" baseline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396240" lvl="1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791845" lvl="2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188085" lvl="3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583690" lvl="4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  <a:lvl6pPr marL="1979930" lvl="5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6pPr>
                      <a:lvl7pPr marL="2376170" lvl="6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7pPr>
                      <a:lvl8pPr marL="2771775" lvl="7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8pPr>
                      <a:lvl9pPr marL="3168015" lvl="8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9pPr>
                    </a:lstStyle>
                    <a:p>
                      <a:pPr algn="ctr">
                        <a:buNone/>
                      </a:pPr>
                      <a:r>
                        <a:rPr lang="zh-CN" sz="1000" b="1" dirty="0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P</a:t>
                      </a:r>
                      <a:r>
                        <a:rPr lang="en-US" altLang="zh-CN" sz="1000" b="1" dirty="0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ch</a:t>
                      </a:r>
                      <a:endParaRPr lang="en-US" altLang="zh-CN" sz="1000" b="1" dirty="0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791845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560" b="0" i="0" u="none" kern="1200" baseline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396240" lvl="1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791845" lvl="2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188085" lvl="3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583690" lvl="4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  <a:lvl6pPr marL="1979930" lvl="5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6pPr>
                      <a:lvl7pPr marL="2376170" lvl="6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7pPr>
                      <a:lvl8pPr marL="2771775" lvl="7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8pPr>
                      <a:lvl9pPr marL="3168015" lvl="8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9pPr>
                    </a:lstStyle>
                    <a:p>
                      <a:pPr algn="ctr">
                        <a:buNone/>
                      </a:pPr>
                      <a:r>
                        <a:rPr lang="en-US" sz="1000" b="1" dirty="0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-200V</a:t>
                      </a:r>
                      <a:endParaRPr lang="en-US" altLang="en-US" sz="1000" b="1" dirty="0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791845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560" b="0" i="0" u="none" kern="1200" baseline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396240" lvl="1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791845" lvl="2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188085" lvl="3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583690" lvl="4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  <a:lvl6pPr marL="1979930" lvl="5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6pPr>
                      <a:lvl7pPr marL="2376170" lvl="6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7pPr>
                      <a:lvl8pPr marL="2771775" lvl="7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8pPr>
                      <a:lvl9pPr marL="3168015" lvl="8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9pPr>
                    </a:lstStyle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-11A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791845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560" b="0" i="0" u="none" kern="1200" baseline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396240" lvl="1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791845" lvl="2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188085" lvl="3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583690" lvl="4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  <a:lvl6pPr marL="1979930" lvl="5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6pPr>
                      <a:lvl7pPr marL="2376170" lvl="6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7pPr>
                      <a:lvl8pPr marL="2771775" lvl="7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8pPr>
                      <a:lvl9pPr marL="3168015" lvl="8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9pPr>
                    </a:lstStyle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-33A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791845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560" b="0" i="0" u="none" kern="1200" baseline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396240" lvl="1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791845" lvl="2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188085" lvl="3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583690" lvl="4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  <a:lvl6pPr marL="1979930" lvl="5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6pPr>
                      <a:lvl7pPr marL="2376170" lvl="6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7pPr>
                      <a:lvl8pPr marL="2771775" lvl="7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8pPr>
                      <a:lvl9pPr marL="3168015" lvl="8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9pPr>
                    </a:lstStyle>
                    <a:p>
                      <a:pPr algn="ctr">
                        <a:buNone/>
                      </a:pPr>
                      <a:r>
                        <a:rPr lang="en-US" sz="1000" b="1" dirty="0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-3.0V</a:t>
                      </a:r>
                      <a:endParaRPr lang="en-US" altLang="en-US" sz="1000" b="1" dirty="0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791845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560" b="0" i="0" u="none" kern="1200" baseline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396240" lvl="1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791845" lvl="2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188085" lvl="3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583690" lvl="4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  <a:lvl6pPr marL="1979930" lvl="5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6pPr>
                      <a:lvl7pPr marL="2376170" lvl="6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7pPr>
                      <a:lvl8pPr marL="2771775" lvl="7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8pPr>
                      <a:lvl9pPr marL="3168015" lvl="8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9pPr>
                    </a:lstStyle>
                    <a:p>
                      <a:pPr algn="ctr">
                        <a:buNone/>
                      </a:pPr>
                      <a:r>
                        <a:rPr lang="en-US" sz="1000" b="1" dirty="0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-20V</a:t>
                      </a:r>
                      <a:endParaRPr lang="en-US" altLang="en-US" sz="1000" b="1" dirty="0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791845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560" b="0" i="0" u="none" kern="1200" baseline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396240" lvl="1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791845" lvl="2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188085" lvl="3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583690" lvl="4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  <a:lvl6pPr marL="1979930" lvl="5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6pPr>
                      <a:lvl7pPr marL="2376170" lvl="6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7pPr>
                      <a:lvl8pPr marL="2771775" lvl="7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8pPr>
                      <a:lvl9pPr marL="3168015" lvl="8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9pPr>
                    </a:lstStyle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240mΩ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791845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560" b="0" i="0" u="none" kern="1200" baseline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396240" lvl="1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791845" lvl="2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188085" lvl="3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583690" lvl="4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  <a:lvl6pPr marL="1979930" lvl="5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6pPr>
                      <a:lvl7pPr marL="2376170" lvl="6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7pPr>
                      <a:lvl8pPr marL="2771775" lvl="7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8pPr>
                      <a:lvl9pPr marL="3168015" lvl="8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9pPr>
                    </a:lstStyle>
                    <a:p>
                      <a:pPr algn="ctr">
                        <a:buNone/>
                      </a:pP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1770">
                <a:tc>
                  <a:txBody>
                    <a:bodyPr/>
                    <a:lstStyle>
                      <a:lvl1pPr marL="0" lvl="0" indent="0" algn="l" defTabSz="791845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560" b="0" i="0" u="none" kern="1200" baseline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396240" lvl="1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791845" lvl="2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188085" lvl="3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583690" lvl="4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  <a:lvl6pPr marL="1979930" lvl="5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6pPr>
                      <a:lvl7pPr marL="2376170" lvl="6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7pPr>
                      <a:lvl8pPr marL="2771775" lvl="7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8pPr>
                      <a:lvl9pPr marL="3168015" lvl="8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9pPr>
                    </a:lstStyle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HM02P30R/PR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791845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560" b="0" i="0" u="none" kern="1200" baseline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396240" lvl="1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791845" lvl="2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188085" lvl="3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583690" lvl="4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  <a:lvl6pPr marL="1979930" lvl="5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6pPr>
                      <a:lvl7pPr marL="2376170" lvl="6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7pPr>
                      <a:lvl8pPr marL="2771775" lvl="7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8pPr>
                      <a:lvl9pPr marL="3168015" lvl="8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9pPr>
                    </a:lstStyle>
                    <a:p>
                      <a:pPr algn="ctr">
                        <a:buNone/>
                      </a:pPr>
                      <a:r>
                        <a:rPr lang="zh-CN" sz="1000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Trench</a:t>
                      </a:r>
                      <a:endParaRPr lang="zh-CN" altLang="en-US" sz="1000" b="1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791845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560" b="0" i="0" u="none" kern="1200" baseline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396240" lvl="1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791845" lvl="2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188085" lvl="3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583690" lvl="4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  <a:lvl6pPr marL="1979930" lvl="5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6pPr>
                      <a:lvl7pPr marL="2376170" lvl="6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7pPr>
                      <a:lvl8pPr marL="2771775" lvl="7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8pPr>
                      <a:lvl9pPr marL="3168015" lvl="8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9pPr>
                    </a:lstStyle>
                    <a:p>
                      <a:pPr algn="ctr">
                        <a:buNone/>
                      </a:pPr>
                      <a:r>
                        <a:rPr lang="en-US" sz="1000" b="1" dirty="0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SOT-223/SOT-89</a:t>
                      </a:r>
                      <a:endParaRPr lang="en-US" altLang="en-US" sz="1000" b="1" dirty="0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791845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560" b="0" i="0" u="none" kern="1200" baseline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396240" lvl="1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791845" lvl="2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188085" lvl="3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583690" lvl="4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  <a:lvl6pPr marL="1979930" lvl="5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6pPr>
                      <a:lvl7pPr marL="2376170" lvl="6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7pPr>
                      <a:lvl8pPr marL="2771775" lvl="7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8pPr>
                      <a:lvl9pPr marL="3168015" lvl="8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9pPr>
                    </a:lstStyle>
                    <a:p>
                      <a:pPr algn="ctr">
                        <a:buNone/>
                      </a:pPr>
                      <a:r>
                        <a:rPr lang="zh-CN" sz="1000" b="1" dirty="0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P</a:t>
                      </a:r>
                      <a:r>
                        <a:rPr lang="en-US" altLang="zh-CN" sz="1000" b="1" dirty="0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ch</a:t>
                      </a:r>
                      <a:endParaRPr lang="en-US" altLang="zh-CN" sz="1000" b="1" dirty="0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791845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560" b="0" i="0" u="none" kern="1200" baseline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396240" lvl="1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791845" lvl="2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188085" lvl="3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583690" lvl="4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  <a:lvl6pPr marL="1979930" lvl="5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6pPr>
                      <a:lvl7pPr marL="2376170" lvl="6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7pPr>
                      <a:lvl8pPr marL="2771775" lvl="7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8pPr>
                      <a:lvl9pPr marL="3168015" lvl="8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9pPr>
                    </a:lstStyle>
                    <a:p>
                      <a:pPr algn="ctr">
                        <a:buNone/>
                      </a:pPr>
                      <a:r>
                        <a:rPr lang="en-US" sz="1000" b="1" dirty="0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-300V</a:t>
                      </a:r>
                      <a:endParaRPr lang="en-US" altLang="en-US" sz="1000" b="1" dirty="0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791845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560" b="0" i="0" u="none" kern="1200" baseline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396240" lvl="1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791845" lvl="2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188085" lvl="3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583690" lvl="4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  <a:lvl6pPr marL="1979930" lvl="5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6pPr>
                      <a:lvl7pPr marL="2376170" lvl="6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7pPr>
                      <a:lvl8pPr marL="2771775" lvl="7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8pPr>
                      <a:lvl9pPr marL="3168015" lvl="8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9pPr>
                    </a:lstStyle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-0.2A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791845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560" b="0" i="0" u="none" kern="1200" baseline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396240" lvl="1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791845" lvl="2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188085" lvl="3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583690" lvl="4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  <a:lvl6pPr marL="1979930" lvl="5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6pPr>
                      <a:lvl7pPr marL="2376170" lvl="6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7pPr>
                      <a:lvl8pPr marL="2771775" lvl="7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8pPr>
                      <a:lvl9pPr marL="3168015" lvl="8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9pPr>
                    </a:lstStyle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-0.6A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791845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560" b="0" i="0" u="none" kern="1200" baseline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396240" lvl="1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791845" lvl="2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188085" lvl="3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583690" lvl="4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  <a:lvl6pPr marL="1979930" lvl="5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6pPr>
                      <a:lvl7pPr marL="2376170" lvl="6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7pPr>
                      <a:lvl8pPr marL="2771775" lvl="7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8pPr>
                      <a:lvl9pPr marL="3168015" lvl="8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9pPr>
                    </a:lstStyle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-0.85V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791845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560" b="0" i="0" u="none" kern="1200" baseline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396240" lvl="1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791845" lvl="2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188085" lvl="3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583690" lvl="4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  <a:lvl6pPr marL="1979930" lvl="5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6pPr>
                      <a:lvl7pPr marL="2376170" lvl="6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7pPr>
                      <a:lvl8pPr marL="2771775" lvl="7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8pPr>
                      <a:lvl9pPr marL="3168015" lvl="8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9pPr>
                    </a:lstStyle>
                    <a:p>
                      <a:pPr algn="ctr">
                        <a:buNone/>
                      </a:pPr>
                      <a:r>
                        <a:rPr lang="en-US" sz="1000" b="1" dirty="0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-20V</a:t>
                      </a:r>
                      <a:endParaRPr lang="en-US" altLang="en-US" sz="1000" b="1" dirty="0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791845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560" b="0" i="0" u="none" kern="1200" baseline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396240" lvl="1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791845" lvl="2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188085" lvl="3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583690" lvl="4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  <a:lvl6pPr marL="1979930" lvl="5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6pPr>
                      <a:lvl7pPr marL="2376170" lvl="6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7pPr>
                      <a:lvl8pPr marL="2771775" lvl="7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8pPr>
                      <a:lvl9pPr marL="3168015" lvl="8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9pPr>
                    </a:lstStyle>
                    <a:p>
                      <a:pPr algn="ctr">
                        <a:buNone/>
                      </a:pPr>
                      <a:r>
                        <a:rPr lang="en-US" sz="1000" b="1" dirty="0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17mΩ</a:t>
                      </a:r>
                      <a:endParaRPr lang="en-US" altLang="en-US" sz="1000" b="1" dirty="0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791845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560" b="0" i="0" u="none" kern="1200" baseline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396240" lvl="1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791845" lvl="2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188085" lvl="3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583690" lvl="4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  <a:lvl6pPr marL="1979930" lvl="5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6pPr>
                      <a:lvl7pPr marL="2376170" lvl="6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7pPr>
                      <a:lvl8pPr marL="2771775" lvl="7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8pPr>
                      <a:lvl9pPr marL="3168015" lvl="8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9pPr>
                    </a:lstStyle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30mΩ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9230">
                <a:tc>
                  <a:txBody>
                    <a:bodyPr/>
                    <a:lstStyle>
                      <a:lvl1pPr marL="0" lvl="0" indent="0" algn="l" defTabSz="791845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560" b="0" i="0" u="none" kern="1200" baseline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396240" lvl="1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791845" lvl="2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188085" lvl="3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583690" lvl="4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  <a:lvl6pPr marL="1979930" lvl="5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6pPr>
                      <a:lvl7pPr marL="2376170" lvl="6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7pPr>
                      <a:lvl8pPr marL="2771775" lvl="7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8pPr>
                      <a:lvl9pPr marL="3168015" lvl="8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9pPr>
                    </a:lstStyle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HM05P35MR</a:t>
                      </a:r>
                      <a:endParaRPr 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791845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560" b="0" i="0" u="none" kern="1200" baseline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396240" lvl="1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791845" lvl="2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188085" lvl="3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583690" lvl="4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  <a:lvl6pPr marL="1979930" lvl="5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6pPr>
                      <a:lvl7pPr marL="2376170" lvl="6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7pPr>
                      <a:lvl8pPr marL="2771775" lvl="7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8pPr>
                      <a:lvl9pPr marL="3168015" lvl="8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9pPr>
                    </a:lstStyle>
                    <a:p>
                      <a:pPr algn="ctr">
                        <a:buNone/>
                      </a:pPr>
                      <a:r>
                        <a:rPr lang="zh-CN" sz="1000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Trench</a:t>
                      </a:r>
                      <a:endParaRPr lang="zh-CN" altLang="en-US" sz="1000" b="1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791845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560" b="0" i="0" u="none" kern="1200" baseline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396240" lvl="1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791845" lvl="2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188085" lvl="3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583690" lvl="4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  <a:lvl6pPr marL="1979930" lvl="5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6pPr>
                      <a:lvl7pPr marL="2376170" lvl="6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7pPr>
                      <a:lvl8pPr marL="2771775" lvl="7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8pPr>
                      <a:lvl9pPr marL="3168015" lvl="8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9pPr>
                    </a:lstStyle>
                    <a:p>
                      <a:pPr algn="ctr">
                        <a:buNone/>
                      </a:pPr>
                      <a:r>
                        <a:rPr lang="en-US" sz="1000" b="1" dirty="0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SOT23-3L</a:t>
                      </a:r>
                      <a:endParaRPr lang="en-US" altLang="en-US" sz="1000" b="1" dirty="0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791845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560" b="0" i="0" u="none" kern="1200" baseline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396240" lvl="1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791845" lvl="2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188085" lvl="3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583690" lvl="4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  <a:lvl6pPr marL="1979930" lvl="5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6pPr>
                      <a:lvl7pPr marL="2376170" lvl="6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7pPr>
                      <a:lvl8pPr marL="2771775" lvl="7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8pPr>
                      <a:lvl9pPr marL="3168015" lvl="8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9pPr>
                    </a:lstStyle>
                    <a:p>
                      <a:pPr algn="ctr">
                        <a:buNone/>
                      </a:pPr>
                      <a:r>
                        <a:rPr lang="zh-CN" sz="1000" b="1" dirty="0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P</a:t>
                      </a:r>
                      <a:r>
                        <a:rPr lang="en-US" altLang="zh-CN" sz="1000" b="1" dirty="0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ch</a:t>
                      </a:r>
                      <a:endParaRPr lang="en-US" altLang="zh-CN" sz="1000" b="1" dirty="0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791845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560" b="0" i="0" u="none" kern="1200" baseline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396240" lvl="1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791845" lvl="2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188085" lvl="3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583690" lvl="4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  <a:lvl6pPr marL="1979930" lvl="5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6pPr>
                      <a:lvl7pPr marL="2376170" lvl="6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7pPr>
                      <a:lvl8pPr marL="2771775" lvl="7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8pPr>
                      <a:lvl9pPr marL="3168015" lvl="8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9pPr>
                    </a:lstStyle>
                    <a:p>
                      <a:pPr algn="ctr">
                        <a:buNone/>
                      </a:pPr>
                      <a:r>
                        <a:rPr lang="en-US" sz="1000" b="1" dirty="0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-350V</a:t>
                      </a:r>
                      <a:endParaRPr lang="en-US" altLang="en-US" sz="1000" b="1" dirty="0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791845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560" b="0" i="0" u="none" kern="1200" baseline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396240" lvl="1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791845" lvl="2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188085" lvl="3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583690" lvl="4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  <a:lvl6pPr marL="1979930" lvl="5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6pPr>
                      <a:lvl7pPr marL="2376170" lvl="6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7pPr>
                      <a:lvl8pPr marL="2771775" lvl="7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8pPr>
                      <a:lvl9pPr marL="3168015" lvl="8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9pPr>
                    </a:lstStyle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-0.5A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791845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560" b="0" i="0" u="none" kern="1200" baseline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396240" lvl="1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791845" lvl="2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188085" lvl="3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583690" lvl="4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  <a:lvl6pPr marL="1979930" lvl="5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6pPr>
                      <a:lvl7pPr marL="2376170" lvl="6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7pPr>
                      <a:lvl8pPr marL="2771775" lvl="7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8pPr>
                      <a:lvl9pPr marL="3168015" lvl="8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9pPr>
                    </a:lstStyle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-1.5A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791845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560" b="0" i="0" u="none" kern="1200" baseline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396240" lvl="1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791845" lvl="2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188085" lvl="3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583690" lvl="4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  <a:lvl6pPr marL="1979930" lvl="5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6pPr>
                      <a:lvl7pPr marL="2376170" lvl="6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7pPr>
                      <a:lvl8pPr marL="2771775" lvl="7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8pPr>
                      <a:lvl9pPr marL="3168015" lvl="8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9pPr>
                    </a:lstStyle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-1.4V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791845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560" b="0" i="0" u="none" kern="1200" baseline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396240" lvl="1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791845" lvl="2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188085" lvl="3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583690" lvl="4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  <a:lvl6pPr marL="1979930" lvl="5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6pPr>
                      <a:lvl7pPr marL="2376170" lvl="6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7pPr>
                      <a:lvl8pPr marL="2771775" lvl="7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8pPr>
                      <a:lvl9pPr marL="3168015" lvl="8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9pPr>
                    </a:lstStyle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+/-20V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791845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560" b="0" i="0" u="none" kern="1200" baseline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396240" lvl="1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791845" lvl="2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188085" lvl="3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583690" lvl="4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  <a:lvl6pPr marL="1979930" lvl="5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6pPr>
                      <a:lvl7pPr marL="2376170" lvl="6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7pPr>
                      <a:lvl8pPr marL="2771775" lvl="7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8pPr>
                      <a:lvl9pPr marL="3168015" lvl="8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9pPr>
                    </a:lstStyle>
                    <a:p>
                      <a:pPr algn="ctr">
                        <a:buNone/>
                      </a:pPr>
                      <a:r>
                        <a:rPr lang="en-US" sz="1000" b="1" dirty="0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15.5mΩ</a:t>
                      </a:r>
                      <a:endParaRPr lang="en-US" altLang="en-US" sz="1000" b="1" dirty="0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791845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560" b="0" i="0" u="none" kern="1200" baseline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396240" lvl="1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791845" lvl="2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188085" lvl="3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583690" lvl="4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  <a:lvl6pPr marL="1979930" lvl="5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6pPr>
                      <a:lvl7pPr marL="2376170" lvl="6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7pPr>
                      <a:lvl8pPr marL="2771775" lvl="7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8pPr>
                      <a:lvl9pPr marL="3168015" lvl="8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9pPr>
                    </a:lstStyle>
                    <a:p>
                      <a:pPr algn="ctr">
                        <a:buNone/>
                      </a:pPr>
                      <a:endParaRPr lang="en-US" altLang="en-US" sz="1000" b="1" dirty="0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4785">
                <a:tc>
                  <a:txBody>
                    <a:bodyPr/>
                    <a:lstStyle>
                      <a:lvl1pPr marL="0" lvl="0" indent="0" algn="l" defTabSz="791845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560" b="0" i="0" u="none" kern="1200" baseline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396240" lvl="1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791845" lvl="2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188085" lvl="3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583690" lvl="4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  <a:lvl6pPr marL="1979930" lvl="5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6pPr>
                      <a:lvl7pPr marL="2376170" lvl="6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7pPr>
                      <a:lvl8pPr marL="2771775" lvl="7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8pPr>
                      <a:lvl9pPr marL="3168015" lvl="8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9pPr>
                    </a:lstStyle>
                    <a:p>
                      <a:pPr algn="ctr">
                        <a:buNone/>
                      </a:pPr>
                      <a:r>
                        <a:rPr lang="en-US" sz="1000" b="1" dirty="0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HM4889</a:t>
                      </a:r>
                      <a:endParaRPr lang="en-US" altLang="en-US" sz="1000" b="1" dirty="0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791845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560" b="0" i="0" u="none" kern="1200" baseline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396240" lvl="1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791845" lvl="2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188085" lvl="3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583690" lvl="4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  <a:lvl6pPr marL="1979930" lvl="5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6pPr>
                      <a:lvl7pPr marL="2376170" lvl="6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7pPr>
                      <a:lvl8pPr marL="2771775" lvl="7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8pPr>
                      <a:lvl9pPr marL="3168015" lvl="8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9pPr>
                    </a:lstStyle>
                    <a:p>
                      <a:pPr algn="ctr">
                        <a:buNone/>
                      </a:pPr>
                      <a:r>
                        <a:rPr lang="zh-CN" sz="1000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Trench</a:t>
                      </a:r>
                      <a:endParaRPr lang="zh-CN" altLang="en-US" sz="1000" b="1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791845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560" b="0" i="0" u="none" kern="1200" baseline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396240" lvl="1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791845" lvl="2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188085" lvl="3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583690" lvl="4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  <a:lvl6pPr marL="1979930" lvl="5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6pPr>
                      <a:lvl7pPr marL="2376170" lvl="6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7pPr>
                      <a:lvl8pPr marL="2771775" lvl="7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8pPr>
                      <a:lvl9pPr marL="3168015" lvl="8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9pPr>
                    </a:lstStyle>
                    <a:p>
                      <a:pPr algn="ctr">
                        <a:buNone/>
                      </a:pPr>
                      <a:r>
                        <a:rPr lang="en-US" sz="1000" b="1" dirty="0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SOP8</a:t>
                      </a:r>
                      <a:endParaRPr lang="en-US" altLang="en-US" sz="1000" b="1" dirty="0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791845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560" b="0" i="0" u="none" kern="1200" baseline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396240" lvl="1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791845" lvl="2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188085" lvl="3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583690" lvl="4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  <a:lvl6pPr marL="1979930" lvl="5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6pPr>
                      <a:lvl7pPr marL="2376170" lvl="6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7pPr>
                      <a:lvl8pPr marL="2771775" lvl="7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8pPr>
                      <a:lvl9pPr marL="3168015" lvl="8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9pPr>
                    </a:lstStyle>
                    <a:p>
                      <a:pPr algn="ctr">
                        <a:buNone/>
                      </a:pPr>
                      <a:r>
                        <a:rPr lang="en-US" altLang="zh-CN" sz="1000" b="1" dirty="0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2 </a:t>
                      </a:r>
                      <a:r>
                        <a:rPr lang="zh-CN" sz="1000" b="1" dirty="0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P</a:t>
                      </a:r>
                      <a:r>
                        <a:rPr lang="en-US" altLang="zh-CN" sz="1000" b="1" dirty="0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ch</a:t>
                      </a:r>
                      <a:endParaRPr lang="en-US" altLang="zh-CN" sz="1000" b="1" dirty="0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791845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560" b="0" i="0" u="none" kern="1200" baseline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396240" lvl="1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791845" lvl="2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188085" lvl="3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583690" lvl="4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  <a:lvl6pPr marL="1979930" lvl="5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6pPr>
                      <a:lvl7pPr marL="2376170" lvl="6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7pPr>
                      <a:lvl8pPr marL="2771775" lvl="7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8pPr>
                      <a:lvl9pPr marL="3168015" lvl="8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9pPr>
                    </a:lstStyle>
                    <a:p>
                      <a:pPr algn="ctr">
                        <a:buNone/>
                      </a:pPr>
                      <a:r>
                        <a:rPr lang="en-US" sz="1000" b="1" dirty="0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-150V</a:t>
                      </a:r>
                      <a:endParaRPr lang="en-US" altLang="en-US" sz="1000" b="1" dirty="0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791845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560" b="0" i="0" u="none" kern="1200" baseline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396240" lvl="1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791845" lvl="2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188085" lvl="3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583690" lvl="4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  <a:lvl6pPr marL="1979930" lvl="5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6pPr>
                      <a:lvl7pPr marL="2376170" lvl="6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7pPr>
                      <a:lvl8pPr marL="2771775" lvl="7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8pPr>
                      <a:lvl9pPr marL="3168015" lvl="8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9pPr>
                    </a:lstStyle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-2A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791845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560" b="0" i="0" u="none" kern="1200" baseline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396240" lvl="1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791845" lvl="2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188085" lvl="3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583690" lvl="4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  <a:lvl6pPr marL="1979930" lvl="5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6pPr>
                      <a:lvl7pPr marL="2376170" lvl="6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7pPr>
                      <a:lvl8pPr marL="2771775" lvl="7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8pPr>
                      <a:lvl9pPr marL="3168015" lvl="8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9pPr>
                    </a:lstStyle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-8A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791845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560" b="0" i="0" u="none" kern="1200" baseline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396240" lvl="1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791845" lvl="2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188085" lvl="3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583690" lvl="4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  <a:lvl6pPr marL="1979930" lvl="5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6pPr>
                      <a:lvl7pPr marL="2376170" lvl="6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7pPr>
                      <a:lvl8pPr marL="2771775" lvl="7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8pPr>
                      <a:lvl9pPr marL="3168015" lvl="8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9pPr>
                    </a:lstStyle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-3.0V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791845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560" b="0" i="0" u="none" kern="1200" baseline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396240" lvl="1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791845" lvl="2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188085" lvl="3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583690" lvl="4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  <a:lvl6pPr marL="1979930" lvl="5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6pPr>
                      <a:lvl7pPr marL="2376170" lvl="6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7pPr>
                      <a:lvl8pPr marL="2771775" lvl="7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8pPr>
                      <a:lvl9pPr marL="3168015" lvl="8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9pPr>
                    </a:lstStyle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-20V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791845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560" b="0" i="0" u="none" kern="1200" baseline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396240" lvl="1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791845" lvl="2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188085" lvl="3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583690" lvl="4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  <a:lvl6pPr marL="1979930" lvl="5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6pPr>
                      <a:lvl7pPr marL="2376170" lvl="6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7pPr>
                      <a:lvl8pPr marL="2771775" lvl="7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8pPr>
                      <a:lvl9pPr marL="3168015" lvl="8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9pPr>
                    </a:lstStyle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780mΩ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791845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560" b="0" i="0" u="none" kern="1200" baseline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396240" lvl="1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791845" lvl="2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188085" lvl="3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583690" lvl="4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  <a:lvl6pPr marL="1979930" lvl="5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6pPr>
                      <a:lvl7pPr marL="2376170" lvl="6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7pPr>
                      <a:lvl8pPr marL="2771775" lvl="7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8pPr>
                      <a:lvl9pPr marL="3168015" lvl="8" indent="0" algn="l" defTabSz="50292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9pPr>
                    </a:lstStyle>
                    <a:p>
                      <a:pPr algn="ctr">
                        <a:buNone/>
                      </a:pPr>
                      <a:r>
                        <a:rPr lang="en-US" sz="1000" b="1" dirty="0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980mΩ</a:t>
                      </a:r>
                      <a:endParaRPr lang="en-US" altLang="en-US" sz="1000" b="1" dirty="0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7" name="副标题 9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304800" y="4400550"/>
            <a:ext cx="8755380" cy="542925"/>
          </a:xfrm>
        </p:spPr>
        <p:txBody>
          <a:bodyPr>
            <a:normAutofit fontScale="57500" lnSpcReduction="10000"/>
          </a:bodyPr>
          <a:lstStyle/>
          <a:p>
            <a:pPr algn="l"/>
            <a:r>
              <a:rPr lang="en-US" altLang="zh-CN" sz="2570" b="1" dirty="0">
                <a:solidFill>
                  <a:schemeClr val="bg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Advantage</a:t>
            </a:r>
            <a:r>
              <a:rPr lang="zh-CN" altLang="en-US" sz="2570" b="1" dirty="0">
                <a:solidFill>
                  <a:schemeClr val="bg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：</a:t>
            </a:r>
            <a:r>
              <a:rPr lang="en-US" altLang="zh-CN" sz="2570" dirty="0">
                <a:solidFill>
                  <a:schemeClr val="bg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Maximum Vds is above</a:t>
            </a:r>
            <a:r>
              <a:rPr lang="en-US" altLang="zh-CN" sz="2570" b="1" dirty="0">
                <a:solidFill>
                  <a:schemeClr val="bg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 </a:t>
            </a:r>
            <a:r>
              <a:rPr lang="en-US" altLang="zh-CN" sz="2570" dirty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150V</a:t>
            </a:r>
            <a:r>
              <a:rPr lang="zh-CN" altLang="en-US" sz="2570" dirty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，</a:t>
            </a:r>
            <a:r>
              <a:rPr lang="en-US" altLang="zh-CN" sz="2570" dirty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have a highest voltage 350V</a:t>
            </a:r>
            <a:r>
              <a:rPr lang="zh-CN" altLang="en-US" sz="2570" dirty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；</a:t>
            </a:r>
            <a:r>
              <a:rPr lang="en-US" altLang="zh-CN" sz="2570" dirty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have SOT23-3L/SOT-89/SOT-223/SOP8/DFN3X3-8L</a:t>
            </a:r>
            <a:r>
              <a:rPr lang="en-US" altLang="zh-CN" sz="257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/ DFN5X6-8L/TO-252 package to used in different application</a:t>
            </a:r>
            <a:r>
              <a:rPr lang="zh-CN" altLang="en-US" sz="2570" dirty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en-US" altLang="zh-CN" sz="1060" dirty="0">
              <a:solidFill>
                <a:schemeClr val="bg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l"/>
            <a:endParaRPr lang="en-US" altLang="zh-CN" sz="1060" dirty="0">
              <a:solidFill>
                <a:schemeClr val="bg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/>
              <a:t>6.全桥/半桥驱动MOS</a:t>
            </a:r>
            <a:endParaRPr lang="zh-CN" altLang="en-US" dirty="0"/>
          </a:p>
        </p:txBody>
      </p:sp>
      <p:sp>
        <p:nvSpPr>
          <p:cNvPr id="8" name="TextBox 3"/>
          <p:cNvSpPr txBox="1"/>
          <p:nvPr>
            <p:custDataLst>
              <p:tags r:id="rId1"/>
            </p:custDataLst>
          </p:nvPr>
        </p:nvSpPr>
        <p:spPr>
          <a:xfrm>
            <a:off x="4247920" y="100330"/>
            <a:ext cx="4289381" cy="41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 kern="20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方正综艺简体" panose="03000509000000000000" charset="-122"/>
                <a:sym typeface="+mn-ea"/>
              </a:rPr>
              <a:t>Full-bridge structure</a:t>
            </a:r>
            <a:r>
              <a:rPr lang="zh-CN" altLang="en-US" sz="2100" b="1" kern="20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方正综艺简体" panose="03000509000000000000" charset="-122"/>
                <a:sym typeface="+mn-ea"/>
              </a:rPr>
              <a:t> MOS</a:t>
            </a:r>
            <a:r>
              <a:rPr lang="en-US" altLang="zh-CN" sz="2100" b="1" kern="20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方正综艺简体" panose="03000509000000000000" charset="-122"/>
                <a:sym typeface="+mn-ea"/>
              </a:rPr>
              <a:t>FET</a:t>
            </a:r>
            <a:endParaRPr lang="en-US" altLang="zh-CN" sz="2100" b="1" kern="20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方正综艺简体" panose="03000509000000000000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286000" y="2387600"/>
            <a:ext cx="4572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1.Sic二极管/GaN FET/IGBT单管</a:t>
            </a:r>
            <a:endParaRPr lang="zh-CN" altLang="en-US"/>
          </a:p>
        </p:txBody>
      </p:sp>
      <p:graphicFrame>
        <p:nvGraphicFramePr>
          <p:cNvPr id="5" name="表格 4"/>
          <p:cNvGraphicFramePr/>
          <p:nvPr>
            <p:custDataLst>
              <p:tags r:id="rId2"/>
            </p:custDataLst>
          </p:nvPr>
        </p:nvGraphicFramePr>
        <p:xfrm>
          <a:off x="457200" y="895350"/>
          <a:ext cx="7795895" cy="2447970"/>
        </p:xfrm>
        <a:graphic>
          <a:graphicData uri="http://schemas.openxmlformats.org/drawingml/2006/table">
            <a:tbl>
              <a:tblPr/>
              <a:tblGrid>
                <a:gridCol w="1219200"/>
                <a:gridCol w="1447800"/>
                <a:gridCol w="1143000"/>
                <a:gridCol w="1600200"/>
                <a:gridCol w="1367790"/>
                <a:gridCol w="1017905"/>
              </a:tblGrid>
              <a:tr h="396000">
                <a:tc gridSpan="6">
                  <a:txBody>
                    <a:bodyPr/>
                    <a:lstStyle/>
                    <a:p>
                      <a:pPr algn="l">
                        <a:lnSpc>
                          <a:spcPct val="6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en-US" altLang="zh-CN" sz="1650" b="1" kern="1200" dirty="0">
                          <a:solidFill>
                            <a:schemeClr val="bg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cs typeface="+mn-cs"/>
                        </a:rPr>
                        <a:t>Trench Full-bridge structure</a:t>
                      </a:r>
                      <a:r>
                        <a:rPr lang="zh-CN" sz="1650" b="1" kern="1200" dirty="0">
                          <a:solidFill>
                            <a:schemeClr val="bg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cs typeface="+mn-cs"/>
                        </a:rPr>
                        <a:t> MOS</a:t>
                      </a:r>
                      <a:r>
                        <a:rPr lang="en-US" altLang="zh-CN" sz="1650" b="1" kern="1200" dirty="0">
                          <a:solidFill>
                            <a:schemeClr val="bg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cs typeface="+mn-cs"/>
                        </a:rPr>
                        <a:t>FET</a:t>
                      </a:r>
                      <a:endParaRPr lang="en-US" altLang="zh-CN" sz="1650" b="1" kern="1200" dirty="0">
                        <a:solidFill>
                          <a:schemeClr val="bg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微软雅黑" panose="020B0503020204020204" charset="-122"/>
                        <a:cs typeface="+mn-cs"/>
                      </a:endParaRPr>
                    </a:p>
                  </a:txBody>
                  <a:tcPr marL="6984" marR="6984" marT="6984" marB="25144" anchor="ctr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cap="flat">
                      <a:noFill/>
                    </a:ln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52197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 dirty="0">
                          <a:solidFill>
                            <a:srgbClr val="FFFFFF"/>
                          </a:solidFill>
                          <a:latin typeface="微软雅黑" panose="020B0503020204020204" charset="-122"/>
                        </a:rPr>
                        <a:t>Part Number</a:t>
                      </a:r>
                      <a:endParaRPr lang="en-US" altLang="en-US" sz="1045" b="1" dirty="0">
                        <a:solidFill>
                          <a:srgbClr val="FFFFFF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 dirty="0">
                          <a:solidFill>
                            <a:srgbClr val="FFFFFF"/>
                          </a:solidFill>
                          <a:latin typeface="微软雅黑" panose="020B0503020204020204" charset="-122"/>
                        </a:rPr>
                        <a:t>Technology</a:t>
                      </a:r>
                      <a:endParaRPr lang="en-US" altLang="en-US" sz="1045" b="1" dirty="0">
                        <a:solidFill>
                          <a:srgbClr val="FFFFFF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 dirty="0" smtClean="0">
                          <a:solidFill>
                            <a:srgbClr val="FFFFFF"/>
                          </a:solidFill>
                          <a:latin typeface="微软雅黑" panose="020B0503020204020204" charset="-122"/>
                        </a:rPr>
                        <a:t>Package</a:t>
                      </a:r>
                      <a:endParaRPr lang="en-US" altLang="en-US" sz="1045" b="1" dirty="0">
                        <a:solidFill>
                          <a:srgbClr val="FFFFFF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1045" b="1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Polarity</a:t>
                      </a:r>
                      <a:endParaRPr lang="zh-CN" altLang="en-US" sz="1045" b="1">
                        <a:solidFill>
                          <a:srgbClr val="FFFFFF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 dirty="0">
                          <a:solidFill>
                            <a:srgbClr val="FFFFFF"/>
                          </a:solidFill>
                          <a:latin typeface="微软雅黑" panose="020B0503020204020204" charset="-122"/>
                        </a:rPr>
                        <a:t>VDS(Max)   (N/P)(BVDSS(V)</a:t>
                      </a:r>
                      <a:endParaRPr lang="en-US" altLang="en-US" sz="1045" b="1" dirty="0">
                        <a:solidFill>
                          <a:srgbClr val="FFFFFF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FFFFFF"/>
                          </a:solidFill>
                          <a:latin typeface="微软雅黑" panose="020B0503020204020204" charset="-122"/>
                        </a:rPr>
                        <a:t>ID(Max)   (N/P)(ID(A))</a:t>
                      </a:r>
                      <a:endParaRPr lang="en-US" altLang="en-US" sz="1045" b="1">
                        <a:solidFill>
                          <a:srgbClr val="FFFFFF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</a:tr>
              <a:tr h="3060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en-US" sz="1045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HM4922</a:t>
                      </a:r>
                      <a:endParaRPr lang="en-US" altLang="en-US" sz="1045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1045" b="1" dirty="0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Trench</a:t>
                      </a:r>
                      <a:endParaRPr lang="zh-CN" altLang="en-US" sz="1045" b="1" dirty="0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SOP8</a:t>
                      </a:r>
                      <a:endParaRPr lang="en-US" altLang="en-US" sz="1045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2</a:t>
                      </a:r>
                      <a:r>
                        <a:rPr lang="en-US" alt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 </a:t>
                      </a:r>
                      <a:r>
                        <a:rPr 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N</a:t>
                      </a:r>
                      <a:r>
                        <a:rPr lang="en-US" alt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ch </a:t>
                      </a:r>
                      <a:r>
                        <a:rPr 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+</a:t>
                      </a:r>
                      <a:r>
                        <a:rPr lang="en-US" alt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 </a:t>
                      </a:r>
                      <a:r>
                        <a:rPr 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2</a:t>
                      </a:r>
                      <a:r>
                        <a:rPr lang="en-US" alt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 </a:t>
                      </a:r>
                      <a:r>
                        <a:rPr 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P</a:t>
                      </a:r>
                      <a:r>
                        <a:rPr lang="en-US" alt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ch</a:t>
                      </a:r>
                      <a:r>
                        <a:rPr lang="en-US" sz="1045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 </a:t>
                      </a:r>
                      <a:endParaRPr lang="en-US" altLang="en-US" sz="1045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20V/-20V</a:t>
                      </a:r>
                      <a:endParaRPr lang="en-US" altLang="en-US" sz="1045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12A/-7A</a:t>
                      </a:r>
                      <a:endParaRPr lang="en-US" sz="1045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60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HM4923</a:t>
                      </a:r>
                      <a:endParaRPr lang="en-US" altLang="en-US" sz="1045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1045" b="1" dirty="0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Trench</a:t>
                      </a:r>
                      <a:endParaRPr lang="zh-CN" altLang="en-US" sz="1045" b="1" dirty="0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SOP8</a:t>
                      </a:r>
                      <a:endParaRPr lang="en-US" altLang="en-US" sz="1045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1045" b="1" dirty="0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2</a:t>
                      </a:r>
                      <a:r>
                        <a:rPr lang="en-US" altLang="zh-CN" sz="1045" b="1" dirty="0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 </a:t>
                      </a:r>
                      <a:r>
                        <a:rPr lang="zh-CN" sz="1045" b="1" dirty="0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N</a:t>
                      </a:r>
                      <a:r>
                        <a:rPr lang="en-US" altLang="zh-CN" sz="1045" b="1" dirty="0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ch </a:t>
                      </a:r>
                      <a:r>
                        <a:rPr lang="zh-CN" sz="1045" b="1" dirty="0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+</a:t>
                      </a:r>
                      <a:r>
                        <a:rPr lang="en-US" altLang="zh-CN" sz="1045" b="1" dirty="0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 </a:t>
                      </a:r>
                      <a:r>
                        <a:rPr lang="zh-CN" sz="1045" b="1" dirty="0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2</a:t>
                      </a:r>
                      <a:r>
                        <a:rPr lang="en-US" altLang="zh-CN" sz="1045" b="1" dirty="0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 </a:t>
                      </a:r>
                      <a:r>
                        <a:rPr lang="zh-CN" sz="1045" b="1" dirty="0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P</a:t>
                      </a:r>
                      <a:r>
                        <a:rPr lang="en-US" altLang="zh-CN" sz="1045" b="1" dirty="0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ch</a:t>
                      </a:r>
                      <a:endParaRPr lang="en-US" altLang="en-US" sz="1045" b="1" dirty="0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30V/-30V</a:t>
                      </a:r>
                      <a:endParaRPr lang="en-US" altLang="en-US" sz="1045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12A/-8A</a:t>
                      </a:r>
                      <a:endParaRPr lang="en-US" altLang="en-US" sz="1045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60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HM4924</a:t>
                      </a:r>
                      <a:endParaRPr lang="en-US" altLang="en-US" sz="1045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1045" b="1" dirty="0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Trench</a:t>
                      </a:r>
                      <a:endParaRPr lang="zh-CN" altLang="en-US" sz="1045" b="1" dirty="0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 dirty="0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SOP8</a:t>
                      </a:r>
                      <a:endParaRPr lang="en-US" altLang="en-US" sz="1045" b="1" dirty="0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2</a:t>
                      </a:r>
                      <a:r>
                        <a:rPr lang="en-US" alt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 </a:t>
                      </a:r>
                      <a:r>
                        <a:rPr 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N</a:t>
                      </a:r>
                      <a:r>
                        <a:rPr lang="en-US" alt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ch </a:t>
                      </a:r>
                      <a:r>
                        <a:rPr 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+</a:t>
                      </a:r>
                      <a:r>
                        <a:rPr lang="en-US" alt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 </a:t>
                      </a:r>
                      <a:r>
                        <a:rPr 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2</a:t>
                      </a:r>
                      <a:r>
                        <a:rPr lang="en-US" alt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 </a:t>
                      </a:r>
                      <a:r>
                        <a:rPr 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P</a:t>
                      </a:r>
                      <a:r>
                        <a:rPr lang="en-US" alt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ch</a:t>
                      </a:r>
                      <a:endParaRPr lang="zh-CN" altLang="en-US" sz="1045" b="1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40V/-40V</a:t>
                      </a:r>
                      <a:endParaRPr lang="en-US" altLang="en-US" sz="1045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10A/-6A</a:t>
                      </a:r>
                      <a:endParaRPr lang="en-US" altLang="en-US" sz="1045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60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HM4926</a:t>
                      </a:r>
                      <a:endParaRPr lang="en-US" altLang="en-US" sz="1045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1045" b="1" dirty="0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Trench</a:t>
                      </a:r>
                      <a:endParaRPr lang="zh-CN" altLang="en-US" sz="1045" b="1" dirty="0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SOP8</a:t>
                      </a:r>
                      <a:endParaRPr lang="en-US" altLang="en-US" sz="1045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2</a:t>
                      </a:r>
                      <a:r>
                        <a:rPr lang="en-US" alt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 </a:t>
                      </a:r>
                      <a:r>
                        <a:rPr 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N</a:t>
                      </a:r>
                      <a:r>
                        <a:rPr lang="en-US" alt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ch </a:t>
                      </a:r>
                      <a:r>
                        <a:rPr 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+</a:t>
                      </a:r>
                      <a:r>
                        <a:rPr lang="en-US" alt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 </a:t>
                      </a:r>
                      <a:r>
                        <a:rPr 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2</a:t>
                      </a:r>
                      <a:r>
                        <a:rPr lang="en-US" alt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 </a:t>
                      </a:r>
                      <a:r>
                        <a:rPr 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P</a:t>
                      </a:r>
                      <a:r>
                        <a:rPr lang="en-US" alt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ch</a:t>
                      </a:r>
                      <a:endParaRPr lang="zh-CN" altLang="en-US" sz="1045" b="1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60V/-60V</a:t>
                      </a:r>
                      <a:endParaRPr lang="en-US" altLang="en-US" sz="1045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5A/-5A</a:t>
                      </a:r>
                      <a:endParaRPr lang="en-US" altLang="en-US" sz="1045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60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3A3838"/>
                          </a:solidFill>
                          <a:latin typeface="微软雅黑" panose="020B0503020204020204" charset="-122"/>
                          <a:sym typeface="+mn-ea"/>
                        </a:rPr>
                        <a:t>HM4920</a:t>
                      </a:r>
                      <a:endParaRPr lang="en-US" altLang="en-US" sz="1045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1045" b="1" dirty="0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Trench</a:t>
                      </a:r>
                      <a:endParaRPr lang="zh-CN" altLang="en-US" sz="1045" b="1" dirty="0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SOP8</a:t>
                      </a:r>
                      <a:endParaRPr lang="en-US" altLang="en-US" sz="1045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2</a:t>
                      </a:r>
                      <a:r>
                        <a:rPr lang="en-US" alt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 </a:t>
                      </a:r>
                      <a:r>
                        <a:rPr 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N</a:t>
                      </a:r>
                      <a:r>
                        <a:rPr lang="en-US" alt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ch </a:t>
                      </a:r>
                      <a:r>
                        <a:rPr 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+</a:t>
                      </a:r>
                      <a:r>
                        <a:rPr lang="en-US" alt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 </a:t>
                      </a:r>
                      <a:r>
                        <a:rPr 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2</a:t>
                      </a:r>
                      <a:r>
                        <a:rPr lang="en-US" alt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 </a:t>
                      </a:r>
                      <a:r>
                        <a:rPr 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P</a:t>
                      </a:r>
                      <a:r>
                        <a:rPr lang="en-US" alt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ch</a:t>
                      </a:r>
                      <a:r>
                        <a:rPr lang="en-US" sz="1045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 </a:t>
                      </a:r>
                      <a:endParaRPr lang="en-US" altLang="en-US" sz="1045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100V/-100V</a:t>
                      </a:r>
                      <a:endParaRPr lang="en-US" altLang="en-US" sz="1045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 dirty="0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4A/-3A</a:t>
                      </a:r>
                      <a:endParaRPr lang="en-US" sz="1045" b="1" dirty="0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" name="副标题 5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381000" y="3557905"/>
            <a:ext cx="7924165" cy="1071245"/>
          </a:xfrm>
        </p:spPr>
        <p:txBody>
          <a:bodyPr>
            <a:normAutofit fontScale="90000" lnSpcReduction="20000"/>
          </a:bodyPr>
          <a:lstStyle/>
          <a:p>
            <a:pPr algn="l"/>
            <a:r>
              <a:rPr lang="en-US" altLang="zh-CN" sz="1500" b="1" dirty="0">
                <a:solidFill>
                  <a:schemeClr val="bg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Advantage</a:t>
            </a:r>
            <a:r>
              <a:rPr lang="zh-CN" altLang="en-US" sz="1500" b="1" dirty="0">
                <a:solidFill>
                  <a:schemeClr val="bg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：</a:t>
            </a:r>
            <a:r>
              <a:rPr lang="en-US" altLang="zh-CN" sz="1500" dirty="0">
                <a:solidFill>
                  <a:schemeClr val="bg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A Full-bridge structure circuit which</a:t>
            </a:r>
            <a:r>
              <a:rPr lang="en-US" altLang="zh-CN" sz="1500" b="1" dirty="0">
                <a:solidFill>
                  <a:schemeClr val="bg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 </a:t>
            </a:r>
            <a:r>
              <a:rPr lang="en-US" altLang="zh-CN" sz="1450" dirty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2 Nch MOS and 2 Pch MOS is packaged in a SOP-8  device </a:t>
            </a:r>
            <a:r>
              <a:rPr lang="zh-CN" altLang="en-US" sz="1450" dirty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，</a:t>
            </a:r>
            <a:r>
              <a:rPr lang="en-US" altLang="zh-CN" sz="1450" dirty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it can save PCB size.</a:t>
            </a:r>
            <a:endParaRPr lang="en-US" altLang="zh-CN" sz="1450" dirty="0">
              <a:solidFill>
                <a:schemeClr val="bg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l"/>
            <a:endParaRPr lang="en-US" altLang="zh-CN" sz="1650" b="1" dirty="0">
              <a:solidFill>
                <a:schemeClr val="bg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algn="l"/>
            <a:r>
              <a:rPr lang="en-US" altLang="zh-CN" sz="1500" b="1" dirty="0">
                <a:solidFill>
                  <a:schemeClr val="bg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Application</a:t>
            </a:r>
            <a:r>
              <a:rPr lang="zh-CN" altLang="en-US" sz="1500" b="1" dirty="0">
                <a:solidFill>
                  <a:schemeClr val="bg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：</a:t>
            </a:r>
            <a:r>
              <a:rPr lang="en-US" altLang="zh-CN" sz="1500" dirty="0">
                <a:solidFill>
                  <a:schemeClr val="bg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Wire-less charger</a:t>
            </a:r>
            <a:r>
              <a:rPr lang="en-US" altLang="zh-CN" sz="1500" b="1" dirty="0">
                <a:solidFill>
                  <a:schemeClr val="bg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 </a:t>
            </a:r>
            <a:r>
              <a:rPr lang="en-US" altLang="zh-CN" sz="1450" dirty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/ USB PD fast-charger /</a:t>
            </a:r>
            <a:r>
              <a:rPr lang="zh-CN" altLang="en-US" sz="145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en-US" altLang="zh-CN" sz="145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Full-bridge structure circuit / Fascial gun </a:t>
            </a:r>
            <a:r>
              <a:rPr lang="en-US" altLang="zh-CN" sz="1450" dirty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/ High speed air blower / Smart door-lock / Drone / Model airplane / Moto driver</a:t>
            </a:r>
            <a:endParaRPr lang="en-US" altLang="zh-CN" sz="1450" dirty="0">
              <a:solidFill>
                <a:schemeClr val="bg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/>
              <a:t>6-2</a:t>
            </a:r>
            <a:endParaRPr lang="en-US" altLang="zh-CN" dirty="0"/>
          </a:p>
        </p:txBody>
      </p:sp>
      <p:sp>
        <p:nvSpPr>
          <p:cNvPr id="8" name="TextBox 3"/>
          <p:cNvSpPr txBox="1"/>
          <p:nvPr>
            <p:custDataLst>
              <p:tags r:id="rId1"/>
            </p:custDataLst>
          </p:nvPr>
        </p:nvSpPr>
        <p:spPr>
          <a:xfrm>
            <a:off x="4247920" y="100330"/>
            <a:ext cx="4289381" cy="41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 kern="20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方正综艺简体" panose="03000509000000000000" charset="-122"/>
                <a:sym typeface="+mn-ea"/>
              </a:rPr>
              <a:t>Half-bridge structure</a:t>
            </a:r>
            <a:r>
              <a:rPr lang="zh-CN" altLang="en-US" sz="2100" b="1" kern="20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方正综艺简体" panose="03000509000000000000" charset="-122"/>
                <a:sym typeface="+mn-ea"/>
              </a:rPr>
              <a:t> MOS</a:t>
            </a:r>
            <a:r>
              <a:rPr lang="en-US" altLang="zh-CN" sz="2100" b="1" kern="20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方正综艺简体" panose="03000509000000000000" charset="-122"/>
                <a:sym typeface="+mn-ea"/>
              </a:rPr>
              <a:t>FET </a:t>
            </a:r>
            <a:endParaRPr lang="en-US" altLang="zh-CN" sz="2100" b="1" kern="20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方正综艺简体" panose="03000509000000000000" charset="-122"/>
              <a:sym typeface="+mn-ea"/>
            </a:endParaRPr>
          </a:p>
        </p:txBody>
      </p:sp>
      <p:graphicFrame>
        <p:nvGraphicFramePr>
          <p:cNvPr id="3" name="表格 2"/>
          <p:cNvGraphicFramePr/>
          <p:nvPr>
            <p:custDataLst>
              <p:tags r:id="rId2"/>
            </p:custDataLst>
          </p:nvPr>
        </p:nvGraphicFramePr>
        <p:xfrm>
          <a:off x="629285" y="746760"/>
          <a:ext cx="5370830" cy="4212590"/>
        </p:xfrm>
        <a:graphic>
          <a:graphicData uri="http://schemas.openxmlformats.org/drawingml/2006/table">
            <a:tbl>
              <a:tblPr/>
              <a:tblGrid>
                <a:gridCol w="1053465"/>
                <a:gridCol w="913130"/>
                <a:gridCol w="808355"/>
                <a:gridCol w="1100455"/>
                <a:gridCol w="790575"/>
                <a:gridCol w="704850"/>
              </a:tblGrid>
              <a:tr h="283210">
                <a:tc gridSpan="6">
                  <a:txBody>
                    <a:bodyPr/>
                    <a:lstStyle/>
                    <a:p>
                      <a:pPr algn="l">
                        <a:lnSpc>
                          <a:spcPct val="7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en-US" altLang="zh-CN" sz="1650" b="1" kern="1200" dirty="0">
                          <a:solidFill>
                            <a:schemeClr val="bg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cs typeface="+mn-cs"/>
                        </a:rPr>
                        <a:t>Trench half-bridge structure</a:t>
                      </a:r>
                      <a:r>
                        <a:rPr lang="zh-CN" sz="1650" b="1" kern="1200" dirty="0">
                          <a:solidFill>
                            <a:schemeClr val="bg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cs typeface="+mn-cs"/>
                        </a:rPr>
                        <a:t> MOS</a:t>
                      </a:r>
                      <a:r>
                        <a:rPr lang="en-US" altLang="zh-CN" sz="1650" b="1" kern="1200" dirty="0">
                          <a:solidFill>
                            <a:schemeClr val="bg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cs typeface="+mn-cs"/>
                        </a:rPr>
                        <a:t>FET</a:t>
                      </a:r>
                      <a:endParaRPr lang="en-US" altLang="zh-CN" sz="1650" b="1" kern="1200" dirty="0">
                        <a:solidFill>
                          <a:schemeClr val="bg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微软雅黑" panose="020B0503020204020204" charset="-122"/>
                        <a:cs typeface="+mn-cs"/>
                      </a:endParaRPr>
                    </a:p>
                  </a:txBody>
                  <a:tcPr marL="6984" marR="6984" marT="6984" marB="25144" anchor="ctr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cap="flat">
                      <a:noFill/>
                    </a:ln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38862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FFFFFF"/>
                          </a:solidFill>
                          <a:latin typeface="微软雅黑" panose="020B0503020204020204" charset="-122"/>
                        </a:rPr>
                        <a:t>Part Number</a:t>
                      </a:r>
                      <a:endParaRPr lang="en-US" altLang="en-US" sz="1045" b="1">
                        <a:solidFill>
                          <a:srgbClr val="FFFFFF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FFFFFF"/>
                          </a:solidFill>
                          <a:latin typeface="微软雅黑" panose="020B0503020204020204" charset="-122"/>
                        </a:rPr>
                        <a:t>Technology</a:t>
                      </a:r>
                      <a:endParaRPr lang="en-US" altLang="en-US" sz="1045" b="1">
                        <a:solidFill>
                          <a:srgbClr val="FFFFFF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FFFFFF"/>
                          </a:solidFill>
                          <a:latin typeface="微软雅黑" panose="020B0503020204020204" charset="-122"/>
                        </a:rPr>
                        <a:t>Package</a:t>
                      </a:r>
                      <a:endParaRPr lang="en-US" altLang="en-US" sz="1045" b="1">
                        <a:solidFill>
                          <a:srgbClr val="FFFFFF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1045" b="1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Polarity</a:t>
                      </a:r>
                      <a:endParaRPr lang="zh-CN" altLang="en-US" sz="1045" b="1">
                        <a:solidFill>
                          <a:srgbClr val="FFFFFF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FFFFFF"/>
                          </a:solidFill>
                          <a:latin typeface="微软雅黑" panose="020B0503020204020204" charset="-122"/>
                        </a:rPr>
                        <a:t>VDS(Max) (BVDSS(V)</a:t>
                      </a:r>
                      <a:endParaRPr lang="en-US" altLang="en-US" sz="1045" b="1">
                        <a:solidFill>
                          <a:srgbClr val="FFFFFF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FFFFFF"/>
                          </a:solidFill>
                          <a:latin typeface="微软雅黑" panose="020B0503020204020204" charset="-122"/>
                        </a:rPr>
                        <a:t>ID(Max)       (ID(A))</a:t>
                      </a:r>
                      <a:endParaRPr lang="en-US" altLang="en-US" sz="1045" b="1">
                        <a:solidFill>
                          <a:srgbClr val="FFFFFF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</a:tr>
              <a:tr h="35433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en-US" sz="1045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HM40SDN02Q</a:t>
                      </a:r>
                      <a:endParaRPr lang="en-US" altLang="en-US" sz="1045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Trench</a:t>
                      </a:r>
                      <a:endParaRPr lang="zh-CN" altLang="en-US" sz="1045" b="1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DFN3X3-8L</a:t>
                      </a:r>
                      <a:endParaRPr lang="en-US" altLang="en-US" sz="1045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2 </a:t>
                      </a:r>
                      <a:r>
                        <a:rPr 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N</a:t>
                      </a:r>
                      <a:r>
                        <a:rPr lang="en-US" alt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ch </a:t>
                      </a:r>
                      <a:r>
                        <a:rPr 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/</a:t>
                      </a:r>
                      <a:r>
                        <a:rPr lang="en-US" alt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 series half-bridge</a:t>
                      </a:r>
                      <a:endParaRPr lang="zh-CN" altLang="en-US" sz="1045" b="1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20V</a:t>
                      </a:r>
                      <a:endParaRPr lang="en-US" altLang="en-US" sz="1045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40A/40A</a:t>
                      </a:r>
                      <a:endParaRPr lang="en-US" altLang="en-US" sz="1045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369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HM25SDN03Q</a:t>
                      </a:r>
                      <a:endParaRPr lang="en-US" altLang="en-US" sz="1045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Trench</a:t>
                      </a:r>
                      <a:endParaRPr lang="zh-CN" altLang="en-US" sz="1045" b="1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DFN3X3-8L</a:t>
                      </a:r>
                      <a:endParaRPr lang="en-US" altLang="en-US" sz="1045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2 </a:t>
                      </a:r>
                      <a:r>
                        <a:rPr 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N</a:t>
                      </a:r>
                      <a:r>
                        <a:rPr lang="en-US" alt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ch </a:t>
                      </a:r>
                      <a:r>
                        <a:rPr 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/</a:t>
                      </a:r>
                      <a:r>
                        <a:rPr lang="en-US" alt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 series half-bridge</a:t>
                      </a:r>
                      <a:endParaRPr lang="zh-CN" altLang="en-US" sz="1045" b="1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30V</a:t>
                      </a:r>
                      <a:endParaRPr lang="en-US" altLang="en-US" sz="1045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25A/25A</a:t>
                      </a:r>
                      <a:endParaRPr lang="en-US" altLang="en-US" sz="1045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433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HM20SDN04Q </a:t>
                      </a:r>
                      <a:endParaRPr lang="en-US" altLang="en-US" sz="1045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Trench</a:t>
                      </a:r>
                      <a:endParaRPr lang="zh-CN" altLang="en-US" sz="1045" b="1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DFN3X3-8L</a:t>
                      </a:r>
                      <a:endParaRPr lang="en-US" altLang="en-US" sz="1045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2 </a:t>
                      </a:r>
                      <a:r>
                        <a:rPr 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N</a:t>
                      </a:r>
                      <a:r>
                        <a:rPr lang="en-US" alt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ch </a:t>
                      </a:r>
                      <a:r>
                        <a:rPr 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/</a:t>
                      </a:r>
                      <a:r>
                        <a:rPr lang="en-US" alt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 series half-bridge</a:t>
                      </a:r>
                      <a:endParaRPr lang="zh-CN" altLang="en-US" sz="1045" b="1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40V</a:t>
                      </a:r>
                      <a:endParaRPr lang="en-US" altLang="en-US" sz="1045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20A/20A</a:t>
                      </a:r>
                      <a:endParaRPr lang="en-US" altLang="en-US" sz="1045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369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HM10SDN06Q </a:t>
                      </a:r>
                      <a:endParaRPr lang="en-US" altLang="en-US" sz="1045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Trench</a:t>
                      </a:r>
                      <a:endParaRPr lang="zh-CN" altLang="en-US" sz="1045" b="1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DFN3X3-8L</a:t>
                      </a:r>
                      <a:endParaRPr lang="en-US" altLang="en-US" sz="1045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2 </a:t>
                      </a:r>
                      <a:r>
                        <a:rPr 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N</a:t>
                      </a:r>
                      <a:r>
                        <a:rPr lang="en-US" alt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ch </a:t>
                      </a:r>
                      <a:r>
                        <a:rPr 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/</a:t>
                      </a:r>
                      <a:r>
                        <a:rPr lang="en-US" alt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 series half-bridge</a:t>
                      </a:r>
                      <a:endParaRPr lang="zh-CN" altLang="en-US" sz="1045" b="1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60V</a:t>
                      </a:r>
                      <a:endParaRPr lang="en-US" altLang="en-US" sz="1045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10A/10A</a:t>
                      </a:r>
                      <a:endParaRPr lang="en-US" altLang="en-US" sz="1045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433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HM08SDN10Q </a:t>
                      </a:r>
                      <a:endParaRPr lang="en-US" altLang="en-US" sz="1045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Trench</a:t>
                      </a:r>
                      <a:endParaRPr lang="zh-CN" altLang="en-US" sz="1045" b="1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DFN3X3-8L</a:t>
                      </a:r>
                      <a:endParaRPr lang="en-US" altLang="en-US" sz="1045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2 </a:t>
                      </a:r>
                      <a:r>
                        <a:rPr 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N</a:t>
                      </a:r>
                      <a:r>
                        <a:rPr lang="en-US" alt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ch </a:t>
                      </a:r>
                      <a:r>
                        <a:rPr 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/</a:t>
                      </a:r>
                      <a:r>
                        <a:rPr lang="en-US" alt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 series half-bridge</a:t>
                      </a:r>
                      <a:endParaRPr lang="zh-CN" altLang="en-US" sz="1045" b="1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100V</a:t>
                      </a:r>
                      <a:endParaRPr lang="en-US" altLang="en-US" sz="1045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8A/8A</a:t>
                      </a:r>
                      <a:endParaRPr lang="en-US" altLang="en-US" sz="1045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433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HM30SDN02D </a:t>
                      </a:r>
                      <a:endParaRPr lang="en-US" altLang="en-US" sz="1045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Trench</a:t>
                      </a:r>
                      <a:endParaRPr lang="zh-CN" altLang="en-US" sz="1045" b="1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DFN5X6-8L</a:t>
                      </a:r>
                      <a:endParaRPr lang="en-US" altLang="en-US" sz="1045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2 </a:t>
                      </a:r>
                      <a:r>
                        <a:rPr 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N</a:t>
                      </a:r>
                      <a:r>
                        <a:rPr lang="en-US" alt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ch </a:t>
                      </a:r>
                      <a:r>
                        <a:rPr 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/</a:t>
                      </a:r>
                      <a:r>
                        <a:rPr lang="en-US" alt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 series half-bridge</a:t>
                      </a:r>
                      <a:endParaRPr lang="zh-CN" altLang="en-US" sz="1045" b="1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20V</a:t>
                      </a:r>
                      <a:endParaRPr lang="en-US" altLang="en-US" sz="1045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30A/30A</a:t>
                      </a:r>
                      <a:endParaRPr lang="en-US" altLang="en-US" sz="1045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369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HM35SDN03D </a:t>
                      </a:r>
                      <a:endParaRPr lang="en-US" altLang="en-US" sz="1045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Trench</a:t>
                      </a:r>
                      <a:endParaRPr lang="zh-CN" altLang="en-US" sz="1045" b="1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DFN5X6-8L</a:t>
                      </a:r>
                      <a:endParaRPr lang="en-US" altLang="en-US" sz="1045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2 </a:t>
                      </a:r>
                      <a:r>
                        <a:rPr 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N</a:t>
                      </a:r>
                      <a:r>
                        <a:rPr lang="en-US" alt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ch </a:t>
                      </a:r>
                      <a:r>
                        <a:rPr 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/</a:t>
                      </a:r>
                      <a:r>
                        <a:rPr lang="en-US" alt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 series half-bridge</a:t>
                      </a:r>
                      <a:endParaRPr lang="zh-CN" altLang="en-US" sz="1045" b="1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30V</a:t>
                      </a:r>
                      <a:endParaRPr lang="en-US" altLang="en-US" sz="1045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35A/35A</a:t>
                      </a:r>
                      <a:endParaRPr lang="en-US" altLang="en-US" sz="1045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433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HM18SDN04D </a:t>
                      </a:r>
                      <a:endParaRPr lang="en-US" altLang="en-US" sz="1045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Trench</a:t>
                      </a:r>
                      <a:endParaRPr lang="zh-CN" altLang="en-US" sz="1045" b="1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DFN5X6-8L</a:t>
                      </a:r>
                      <a:endParaRPr lang="en-US" altLang="en-US" sz="1045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2 </a:t>
                      </a:r>
                      <a:r>
                        <a:rPr 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N</a:t>
                      </a:r>
                      <a:r>
                        <a:rPr lang="en-US" alt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ch </a:t>
                      </a:r>
                      <a:r>
                        <a:rPr 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/</a:t>
                      </a:r>
                      <a:r>
                        <a:rPr lang="en-US" alt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 series half-bridge</a:t>
                      </a:r>
                      <a:endParaRPr lang="zh-CN" altLang="en-US" sz="1045" b="1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40V</a:t>
                      </a:r>
                      <a:endParaRPr lang="en-US" altLang="en-US" sz="1045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18A/18A</a:t>
                      </a:r>
                      <a:endParaRPr lang="en-US" altLang="en-US" sz="1045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369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HM10SDN06D </a:t>
                      </a:r>
                      <a:endParaRPr lang="en-US" altLang="en-US" sz="1045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Trench</a:t>
                      </a:r>
                      <a:endParaRPr lang="zh-CN" altLang="en-US" sz="1045" b="1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DFN5X6-8L</a:t>
                      </a:r>
                      <a:endParaRPr lang="en-US" altLang="en-US" sz="1045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2 </a:t>
                      </a:r>
                      <a:r>
                        <a:rPr 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N</a:t>
                      </a:r>
                      <a:r>
                        <a:rPr lang="en-US" alt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ch </a:t>
                      </a:r>
                      <a:r>
                        <a:rPr 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/</a:t>
                      </a:r>
                      <a:r>
                        <a:rPr lang="en-US" alt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 series half-bridge</a:t>
                      </a:r>
                      <a:endParaRPr lang="zh-CN" altLang="en-US" sz="1045" b="1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60V</a:t>
                      </a:r>
                      <a:endParaRPr lang="en-US" altLang="en-US" sz="1045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10A/10A</a:t>
                      </a:r>
                      <a:endParaRPr lang="en-US" altLang="en-US" sz="1045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433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HM10SDN10D </a:t>
                      </a:r>
                      <a:endParaRPr lang="en-US" altLang="en-US" sz="1045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Trench</a:t>
                      </a:r>
                      <a:endParaRPr lang="zh-CN" altLang="en-US" sz="1045" b="1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DFN5X6-8L</a:t>
                      </a:r>
                      <a:endParaRPr lang="en-US" altLang="en-US" sz="1045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2 </a:t>
                      </a:r>
                      <a:r>
                        <a:rPr 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N</a:t>
                      </a:r>
                      <a:r>
                        <a:rPr lang="en-US" alt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ch </a:t>
                      </a:r>
                      <a:r>
                        <a:rPr 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/</a:t>
                      </a:r>
                      <a:r>
                        <a:rPr lang="en-US" alt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 series half-bridge</a:t>
                      </a:r>
                      <a:endParaRPr lang="zh-CN" altLang="en-US" sz="1045" b="1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100V</a:t>
                      </a:r>
                      <a:endParaRPr lang="en-US" altLang="en-US" sz="1045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 dirty="0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10A/10A</a:t>
                      </a:r>
                      <a:endParaRPr lang="en-US" altLang="en-US" sz="1045" b="1" dirty="0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6" name="副标题 15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6253480" y="1128395"/>
            <a:ext cx="2562225" cy="3879850"/>
          </a:xfrm>
        </p:spPr>
        <p:txBody>
          <a:bodyPr/>
          <a:lstStyle/>
          <a:p>
            <a:pPr algn="l"/>
            <a:r>
              <a:rPr lang="en-US" altLang="zh-CN" sz="1500" b="1" dirty="0">
                <a:solidFill>
                  <a:schemeClr val="bg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Advantage</a:t>
            </a:r>
            <a:r>
              <a:rPr lang="zh-CN" altLang="en-US" sz="1500" b="1" dirty="0">
                <a:solidFill>
                  <a:schemeClr val="bg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：</a:t>
            </a:r>
            <a:endParaRPr lang="en-US" altLang="zh-CN" sz="1500" b="1" dirty="0">
              <a:solidFill>
                <a:schemeClr val="bg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algn="l"/>
            <a:r>
              <a:rPr lang="en-US" altLang="zh-CN" sz="1450" dirty="0">
                <a:solidFill>
                  <a:schemeClr val="bg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A Half-bridge structure circuit which </a:t>
            </a:r>
            <a:r>
              <a:rPr lang="en-US" altLang="zh-CN" sz="1450" dirty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2 Nch MOS is packaged in a </a:t>
            </a:r>
            <a:r>
              <a:rPr lang="en-US" altLang="zh-CN" sz="1450" dirty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DFN3X3-8L/DFN5X6-8L device</a:t>
            </a:r>
            <a:r>
              <a:rPr lang="zh-CN" altLang="en-US" sz="1450" dirty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，</a:t>
            </a:r>
            <a:r>
              <a:rPr lang="en-US" altLang="zh-CN" sz="1450" dirty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used in small size products application </a:t>
            </a:r>
            <a:r>
              <a:rPr lang="zh-CN" altLang="en-US" sz="1450" dirty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en-US" altLang="zh-CN" sz="1450" dirty="0">
              <a:solidFill>
                <a:schemeClr val="bg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l"/>
            <a:endParaRPr lang="en-US" altLang="zh-CN" sz="1650" b="1" dirty="0">
              <a:solidFill>
                <a:schemeClr val="bg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algn="l"/>
            <a:r>
              <a:rPr lang="en-US" altLang="zh-CN" sz="1500" b="1" dirty="0">
                <a:solidFill>
                  <a:schemeClr val="bg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Application</a:t>
            </a:r>
            <a:r>
              <a:rPr lang="zh-CN" altLang="en-US" sz="1500" b="1" dirty="0">
                <a:solidFill>
                  <a:schemeClr val="bg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：</a:t>
            </a:r>
            <a:endParaRPr lang="en-US" altLang="zh-CN" sz="1500" b="1" dirty="0">
              <a:solidFill>
                <a:schemeClr val="bg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algn="l"/>
            <a:r>
              <a:rPr lang="en-US" altLang="zh-CN" sz="1450" dirty="0">
                <a:solidFill>
                  <a:schemeClr val="bg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Wire-less charger</a:t>
            </a:r>
            <a:r>
              <a:rPr lang="en-US" altLang="zh-CN" sz="1450" b="1" dirty="0">
                <a:solidFill>
                  <a:schemeClr val="bg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 </a:t>
            </a:r>
            <a:r>
              <a:rPr lang="en-US" altLang="zh-CN" sz="1450" dirty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/ USB PD fast-charger /</a:t>
            </a:r>
            <a:r>
              <a:rPr lang="zh-CN" altLang="en-US" sz="145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r>
              <a:rPr lang="en-US" altLang="zh-CN" sz="145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Full-bridge structure circuit / Fascial gun </a:t>
            </a:r>
            <a:r>
              <a:rPr lang="en-US" altLang="zh-CN" sz="1450" dirty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/ High speed air blower / Smart door-lock / Drone / Model airplane / Moto driver</a:t>
            </a:r>
            <a:endParaRPr lang="en-US" altLang="zh-CN" sz="1450" dirty="0">
              <a:solidFill>
                <a:schemeClr val="bg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l"/>
            <a:endParaRPr lang="en-US" altLang="zh-CN" sz="1500" dirty="0">
              <a:solidFill>
                <a:srgbClr val="1F497D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/>
              <a:t>7.双N/双P/N+P 中压大电流MOS</a:t>
            </a:r>
            <a:endParaRPr lang="zh-CN" altLang="en-US" dirty="0"/>
          </a:p>
        </p:txBody>
      </p:sp>
      <p:sp>
        <p:nvSpPr>
          <p:cNvPr id="8" name="TextBox 3"/>
          <p:cNvSpPr txBox="1"/>
          <p:nvPr>
            <p:custDataLst>
              <p:tags r:id="rId1"/>
            </p:custDataLst>
          </p:nvPr>
        </p:nvSpPr>
        <p:spPr>
          <a:xfrm>
            <a:off x="3733800" y="133350"/>
            <a:ext cx="522351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kern="20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方正综艺简体" panose="03000509000000000000" charset="-122"/>
                <a:sym typeface="+mn-ea"/>
              </a:rPr>
              <a:t>2 Nch medium voltage and high current </a:t>
            </a:r>
            <a:r>
              <a:rPr lang="zh-CN" altLang="en-US" sz="1600" b="1" kern="20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方正综艺简体" panose="03000509000000000000" charset="-122"/>
                <a:sym typeface="+mn-ea"/>
              </a:rPr>
              <a:t>MOS</a:t>
            </a:r>
            <a:r>
              <a:rPr lang="en-US" altLang="zh-CN" sz="1600" b="1" kern="20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方正综艺简体" panose="03000509000000000000" charset="-122"/>
                <a:sym typeface="+mn-ea"/>
              </a:rPr>
              <a:t>FET</a:t>
            </a:r>
            <a:endParaRPr lang="en-US" altLang="zh-CN" sz="1600" b="1" kern="20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方正综艺简体" panose="03000509000000000000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286000" y="2387600"/>
            <a:ext cx="4572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1.Sic二极管/GaN FET/IGBT单管</a:t>
            </a:r>
            <a:endParaRPr lang="zh-CN" altLang="en-US"/>
          </a:p>
        </p:txBody>
      </p:sp>
      <p:sp>
        <p:nvSpPr>
          <p:cNvPr id="16" name="副标题 15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6634481" y="1236980"/>
            <a:ext cx="2128520" cy="3696970"/>
          </a:xfrm>
        </p:spPr>
        <p:txBody>
          <a:bodyPr/>
          <a:lstStyle/>
          <a:p>
            <a:pPr algn="l"/>
            <a:r>
              <a:rPr lang="en-US" altLang="zh-CN" sz="1500" b="1" dirty="0">
                <a:solidFill>
                  <a:schemeClr val="bg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Application</a:t>
            </a:r>
            <a:r>
              <a:rPr lang="zh-CN" altLang="en-US" sz="1500" b="1" dirty="0">
                <a:solidFill>
                  <a:schemeClr val="bg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：</a:t>
            </a:r>
            <a:endParaRPr lang="en-US" altLang="zh-CN" sz="1500" b="1" dirty="0">
              <a:solidFill>
                <a:schemeClr val="bg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algn="l"/>
            <a:r>
              <a:rPr lang="en-US" altLang="zh-CN" sz="1500" dirty="0">
                <a:solidFill>
                  <a:schemeClr val="bg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Wire-less charger</a:t>
            </a:r>
            <a:r>
              <a:rPr lang="en-US" altLang="zh-CN" sz="1500" b="1" dirty="0">
                <a:solidFill>
                  <a:schemeClr val="bg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 </a:t>
            </a:r>
            <a:r>
              <a:rPr lang="en-US" altLang="zh-CN" sz="1500" dirty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/ USB PD fast-charger /</a:t>
            </a:r>
            <a:r>
              <a:rPr lang="zh-CN" altLang="en-US" sz="15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r>
              <a:rPr lang="en-US" altLang="zh-CN" sz="15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Full-bridge structure circuit / Fascial gun </a:t>
            </a:r>
            <a:r>
              <a:rPr lang="en-US" altLang="zh-CN" sz="1500" dirty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/ High speed air blower / Smart door-lock / Drone / Model airplane / Moto driver</a:t>
            </a:r>
            <a:endParaRPr lang="en-US" altLang="zh-CN" sz="1450" dirty="0">
              <a:solidFill>
                <a:schemeClr val="bg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l"/>
            <a:endParaRPr lang="en-US" altLang="zh-CN" sz="1500" dirty="0">
              <a:solidFill>
                <a:srgbClr val="1F497D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aphicFrame>
        <p:nvGraphicFramePr>
          <p:cNvPr id="4" name="表格 3"/>
          <p:cNvGraphicFramePr/>
          <p:nvPr>
            <p:custDataLst>
              <p:tags r:id="rId3"/>
            </p:custDataLst>
          </p:nvPr>
        </p:nvGraphicFramePr>
        <p:xfrm>
          <a:off x="613410" y="739140"/>
          <a:ext cx="5683885" cy="4088940"/>
        </p:xfrm>
        <a:graphic>
          <a:graphicData uri="http://schemas.openxmlformats.org/drawingml/2006/table">
            <a:tbl>
              <a:tblPr/>
              <a:tblGrid>
                <a:gridCol w="1120140"/>
                <a:gridCol w="1136015"/>
                <a:gridCol w="854710"/>
                <a:gridCol w="1096645"/>
                <a:gridCol w="699770"/>
                <a:gridCol w="776605"/>
              </a:tblGrid>
              <a:tr h="285750">
                <a:tc gridSpan="6">
                  <a:txBody>
                    <a:bodyPr/>
                    <a:lstStyle/>
                    <a:p>
                      <a:pPr algn="l">
                        <a:lnSpc>
                          <a:spcPct val="5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en-US" altLang="zh-CN" sz="1650" b="1" kern="1200" dirty="0">
                          <a:solidFill>
                            <a:schemeClr val="bg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cs typeface="+mn-cs"/>
                        </a:rPr>
                        <a:t>2 </a:t>
                      </a:r>
                      <a:r>
                        <a:rPr lang="zh-CN" sz="1650" b="1" kern="1200" dirty="0">
                          <a:solidFill>
                            <a:schemeClr val="bg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cs typeface="+mn-cs"/>
                        </a:rPr>
                        <a:t>N</a:t>
                      </a:r>
                      <a:r>
                        <a:rPr lang="en-US" altLang="zh-CN" sz="1650" b="1" kern="1200" dirty="0">
                          <a:solidFill>
                            <a:schemeClr val="bg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cs typeface="+mn-cs"/>
                        </a:rPr>
                        <a:t>ch</a:t>
                      </a:r>
                      <a:r>
                        <a:rPr lang="zh-CN" sz="1650" b="1" kern="1200" dirty="0">
                          <a:solidFill>
                            <a:schemeClr val="bg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cs typeface="+mn-cs"/>
                        </a:rPr>
                        <a:t> </a:t>
                      </a:r>
                      <a:r>
                        <a:rPr lang="en-US" altLang="zh-CN" sz="1650" b="1" kern="1200" dirty="0">
                          <a:solidFill>
                            <a:schemeClr val="bg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cs typeface="+mn-cs"/>
                        </a:rPr>
                        <a:t>medium voltage and high current M</a:t>
                      </a:r>
                      <a:r>
                        <a:rPr lang="zh-CN" sz="1650" b="1" kern="1200" dirty="0">
                          <a:solidFill>
                            <a:schemeClr val="bg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cs typeface="+mn-cs"/>
                        </a:rPr>
                        <a:t>OS</a:t>
                      </a:r>
                      <a:r>
                        <a:rPr lang="en-US" altLang="zh-CN" sz="1650" b="1" kern="1200" dirty="0">
                          <a:solidFill>
                            <a:schemeClr val="bg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cs typeface="+mn-cs"/>
                        </a:rPr>
                        <a:t>FET</a:t>
                      </a:r>
                      <a:endParaRPr lang="en-US" altLang="zh-CN" sz="1650" b="1" kern="1200" dirty="0">
                        <a:solidFill>
                          <a:schemeClr val="bg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微软雅黑" panose="020B0503020204020204" charset="-122"/>
                        <a:cs typeface="+mn-cs"/>
                      </a:endParaRPr>
                    </a:p>
                  </a:txBody>
                  <a:tcPr marL="6984" marR="6984" marT="6984" marB="25144" anchor="ctr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cap="flat">
                      <a:noFill/>
                    </a:ln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4320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FFFFFF"/>
                          </a:solidFill>
                          <a:latin typeface="微软雅黑" panose="020B0503020204020204" charset="-122"/>
                        </a:rPr>
                        <a:t>Part Number</a:t>
                      </a:r>
                      <a:endParaRPr lang="en-US" altLang="en-US" sz="1045" b="1">
                        <a:solidFill>
                          <a:srgbClr val="FFFFFF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FFFFFF"/>
                          </a:solidFill>
                          <a:latin typeface="微软雅黑" panose="020B0503020204020204" charset="-122"/>
                        </a:rPr>
                        <a:t>Technology</a:t>
                      </a:r>
                      <a:endParaRPr lang="en-US" altLang="en-US" sz="1045" b="1">
                        <a:solidFill>
                          <a:srgbClr val="FFFFFF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 dirty="0">
                          <a:solidFill>
                            <a:srgbClr val="FFFFFF"/>
                          </a:solidFill>
                          <a:latin typeface="微软雅黑" panose="020B0503020204020204" charset="-122"/>
                        </a:rPr>
                        <a:t>Package</a:t>
                      </a:r>
                      <a:endParaRPr lang="en-US" altLang="en-US" sz="1045" b="1" dirty="0">
                        <a:solidFill>
                          <a:srgbClr val="FFFFFF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1045" b="1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Polarity</a:t>
                      </a:r>
                      <a:r>
                        <a:rPr lang="en-US" altLang="zh-CN" sz="1045" b="1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 / structure</a:t>
                      </a:r>
                      <a:endParaRPr lang="en-US" altLang="zh-CN" sz="1045" b="1">
                        <a:solidFill>
                          <a:srgbClr val="FFFFFF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FFFFFF"/>
                          </a:solidFill>
                          <a:latin typeface="微软雅黑" panose="020B0503020204020204" charset="-122"/>
                        </a:rPr>
                        <a:t>VDS(Max) (BVDSS(V)</a:t>
                      </a:r>
                      <a:endParaRPr lang="en-US" altLang="en-US" sz="1045" b="1">
                        <a:solidFill>
                          <a:srgbClr val="FFFFFF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FFFFFF"/>
                          </a:solidFill>
                          <a:latin typeface="微软雅黑" panose="020B0503020204020204" charset="-122"/>
                        </a:rPr>
                        <a:t>ID(Max)        (ID(A))</a:t>
                      </a:r>
                      <a:endParaRPr lang="en-US" altLang="en-US" sz="1045" b="1">
                        <a:solidFill>
                          <a:srgbClr val="FFFFFF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</a:tr>
              <a:tr h="2880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HM30DN02D</a:t>
                      </a:r>
                      <a:endParaRPr lang="en-US" altLang="en-US" sz="1045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Trench</a:t>
                      </a:r>
                      <a:endParaRPr lang="zh-CN" altLang="en-US" sz="1045" b="1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DFN5X6-8L</a:t>
                      </a:r>
                      <a:endParaRPr lang="en-US" altLang="en-US" sz="1045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45" b="1" dirty="0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2 </a:t>
                      </a:r>
                      <a:r>
                        <a:rPr lang="zh-CN" sz="1045" b="1" dirty="0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N</a:t>
                      </a:r>
                      <a:r>
                        <a:rPr lang="en-US" altLang="zh-CN" sz="1045" b="1" dirty="0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ch </a:t>
                      </a:r>
                      <a:r>
                        <a:rPr lang="zh-CN" sz="1045" b="1" dirty="0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/</a:t>
                      </a:r>
                      <a:r>
                        <a:rPr lang="en-US" altLang="zh-CN" sz="1045" b="1" dirty="0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 L/R</a:t>
                      </a:r>
                      <a:endParaRPr lang="zh-CN" altLang="en-US" sz="1045" b="1" dirty="0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20V</a:t>
                      </a:r>
                      <a:endParaRPr lang="en-US" altLang="en-US" sz="1045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30A/30A</a:t>
                      </a:r>
                      <a:endParaRPr lang="en-US" altLang="en-US" sz="1045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80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HM4884Q</a:t>
                      </a:r>
                      <a:endParaRPr lang="en-US" altLang="en-US" sz="1045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Trench</a:t>
                      </a:r>
                      <a:endParaRPr lang="zh-CN" altLang="en-US" sz="1045" b="1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DFN3X3-8L</a:t>
                      </a:r>
                      <a:endParaRPr lang="en-US" altLang="en-US" sz="1045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45" b="1" dirty="0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2 </a:t>
                      </a:r>
                      <a:r>
                        <a:rPr lang="zh-CN" sz="1045" b="1" dirty="0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N</a:t>
                      </a:r>
                      <a:r>
                        <a:rPr lang="en-US" altLang="zh-CN" sz="1045" b="1" dirty="0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ch </a:t>
                      </a:r>
                      <a:r>
                        <a:rPr lang="zh-CN" sz="1045" b="1" dirty="0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/</a:t>
                      </a:r>
                      <a:r>
                        <a:rPr lang="en-US" altLang="zh-CN" sz="1045" b="1" dirty="0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 L/R</a:t>
                      </a:r>
                      <a:endParaRPr lang="zh-CN" altLang="en-US" sz="1045" b="1" dirty="0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30V</a:t>
                      </a:r>
                      <a:endParaRPr lang="en-US" altLang="en-US" sz="1045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28A/28A</a:t>
                      </a:r>
                      <a:endParaRPr lang="en-US" altLang="en-US" sz="1045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80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HM35DN03D</a:t>
                      </a:r>
                      <a:endParaRPr lang="en-US" altLang="en-US" sz="1045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Trench</a:t>
                      </a:r>
                      <a:endParaRPr lang="zh-CN" altLang="en-US" sz="1045" b="1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DFN5X6-8L</a:t>
                      </a:r>
                      <a:endParaRPr lang="en-US" altLang="en-US" sz="1045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45" b="1" dirty="0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2 </a:t>
                      </a:r>
                      <a:r>
                        <a:rPr lang="zh-CN" sz="1045" b="1" dirty="0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N</a:t>
                      </a:r>
                      <a:r>
                        <a:rPr lang="en-US" altLang="zh-CN" sz="1045" b="1" dirty="0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ch </a:t>
                      </a:r>
                      <a:r>
                        <a:rPr lang="zh-CN" sz="1045" b="1" dirty="0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/</a:t>
                      </a:r>
                      <a:r>
                        <a:rPr lang="en-US" altLang="zh-CN" sz="1045" b="1" dirty="0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 L/R</a:t>
                      </a:r>
                      <a:endParaRPr lang="zh-CN" altLang="en-US" sz="1045" b="1" dirty="0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30V</a:t>
                      </a:r>
                      <a:endParaRPr lang="en-US" altLang="en-US" sz="1045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35A/35A</a:t>
                      </a:r>
                      <a:endParaRPr lang="en-US" altLang="en-US" sz="1045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80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HM20DN04Q/D</a:t>
                      </a:r>
                      <a:endParaRPr lang="en-US" altLang="en-US" sz="1045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Trench</a:t>
                      </a:r>
                      <a:endParaRPr lang="zh-CN" altLang="en-US" sz="1045" b="1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DFN3X3-8L/ </a:t>
                      </a:r>
                      <a:r>
                        <a:rPr lang="en-US" sz="1045" b="1">
                          <a:solidFill>
                            <a:srgbClr val="3A3838"/>
                          </a:solidFill>
                          <a:latin typeface="微软雅黑" panose="020B0503020204020204" charset="-122"/>
                          <a:sym typeface="+mn-ea"/>
                        </a:rPr>
                        <a:t>DFN5X6-8L</a:t>
                      </a:r>
                      <a:endParaRPr lang="en-US" altLang="en-US" sz="1045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45" b="1" dirty="0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2 </a:t>
                      </a:r>
                      <a:r>
                        <a:rPr lang="zh-CN" sz="1045" b="1" dirty="0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N</a:t>
                      </a:r>
                      <a:r>
                        <a:rPr lang="en-US" altLang="zh-CN" sz="1045" b="1" dirty="0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ch </a:t>
                      </a:r>
                      <a:r>
                        <a:rPr lang="zh-CN" sz="1045" b="1" dirty="0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/</a:t>
                      </a:r>
                      <a:r>
                        <a:rPr lang="en-US" altLang="zh-CN" sz="1045" b="1" dirty="0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 L/R</a:t>
                      </a:r>
                      <a:endParaRPr lang="zh-CN" altLang="en-US" sz="1045" b="1" dirty="0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40V</a:t>
                      </a:r>
                      <a:endParaRPr lang="en-US" altLang="en-US" sz="1045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20A/20A</a:t>
                      </a:r>
                      <a:endParaRPr lang="en-US" altLang="en-US" sz="1045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80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HM40DN04K</a:t>
                      </a:r>
                      <a:endParaRPr lang="en-US" altLang="en-US" sz="1045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Trench</a:t>
                      </a:r>
                      <a:endParaRPr lang="zh-CN" altLang="en-US" sz="1045" b="1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TO-252-4L</a:t>
                      </a:r>
                      <a:endParaRPr lang="en-US" altLang="en-US" sz="1045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45" b="1" dirty="0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2 </a:t>
                      </a:r>
                      <a:r>
                        <a:rPr lang="zh-CN" sz="1045" b="1" dirty="0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N</a:t>
                      </a:r>
                      <a:r>
                        <a:rPr lang="en-US" altLang="zh-CN" sz="1045" b="1" dirty="0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ch </a:t>
                      </a:r>
                      <a:r>
                        <a:rPr lang="zh-CN" sz="1045" b="1" dirty="0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/</a:t>
                      </a:r>
                      <a:r>
                        <a:rPr lang="en-US" altLang="zh-CN" sz="1045" b="1" dirty="0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 L/R</a:t>
                      </a:r>
                      <a:endParaRPr lang="zh-CN" altLang="en-US" sz="1045" b="1" dirty="0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40V</a:t>
                      </a:r>
                      <a:endParaRPr lang="en-US" altLang="en-US" sz="1045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40A/40A</a:t>
                      </a:r>
                      <a:endParaRPr lang="en-US" altLang="en-US" sz="1045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80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HM10DN06Q/</a:t>
                      </a:r>
                      <a:r>
                        <a:rPr lang="en-US" sz="1045" b="1">
                          <a:solidFill>
                            <a:srgbClr val="3A3838"/>
                          </a:solidFill>
                          <a:latin typeface="微软雅黑" panose="020B0503020204020204" charset="-122"/>
                          <a:sym typeface="+mn-ea"/>
                        </a:rPr>
                        <a:t>D</a:t>
                      </a:r>
                      <a:endParaRPr lang="en-US" altLang="en-US" sz="1045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Trench</a:t>
                      </a:r>
                      <a:endParaRPr lang="zh-CN" altLang="en-US" sz="1045" b="1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DFN3X3-8L/ </a:t>
                      </a:r>
                      <a:r>
                        <a:rPr lang="en-US" sz="1045" b="1">
                          <a:solidFill>
                            <a:srgbClr val="3A3838"/>
                          </a:solidFill>
                          <a:latin typeface="微软雅黑" panose="020B0503020204020204" charset="-122"/>
                          <a:sym typeface="+mn-ea"/>
                        </a:rPr>
                        <a:t>DFN5X6-8L</a:t>
                      </a:r>
                      <a:endParaRPr lang="en-US" altLang="en-US" sz="1045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45" b="1" dirty="0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2 </a:t>
                      </a:r>
                      <a:r>
                        <a:rPr lang="zh-CN" sz="1045" b="1" dirty="0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N</a:t>
                      </a:r>
                      <a:r>
                        <a:rPr lang="en-US" altLang="zh-CN" sz="1045" b="1" dirty="0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ch </a:t>
                      </a:r>
                      <a:r>
                        <a:rPr lang="zh-CN" sz="1045" b="1" dirty="0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/</a:t>
                      </a:r>
                      <a:r>
                        <a:rPr lang="en-US" altLang="zh-CN" sz="1045" b="1" dirty="0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 L/R</a:t>
                      </a:r>
                      <a:endParaRPr lang="zh-CN" altLang="en-US" sz="1045" b="1" dirty="0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60V</a:t>
                      </a:r>
                      <a:endParaRPr lang="en-US" altLang="en-US" sz="1045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10A/10A</a:t>
                      </a:r>
                      <a:endParaRPr lang="en-US" altLang="en-US" sz="1045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80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HM20DN06KA</a:t>
                      </a:r>
                      <a:endParaRPr lang="en-US" altLang="en-US" sz="1045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Trench</a:t>
                      </a:r>
                      <a:endParaRPr lang="zh-CN" altLang="en-US" sz="1045" b="1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TO-252-4L</a:t>
                      </a:r>
                      <a:endParaRPr lang="en-US" altLang="en-US" sz="1045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45" b="1" dirty="0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2 </a:t>
                      </a:r>
                      <a:r>
                        <a:rPr lang="zh-CN" sz="1045" b="1" dirty="0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N</a:t>
                      </a:r>
                      <a:r>
                        <a:rPr lang="en-US" altLang="zh-CN" sz="1045" b="1" dirty="0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ch </a:t>
                      </a:r>
                      <a:r>
                        <a:rPr lang="zh-CN" sz="1045" b="1" dirty="0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/</a:t>
                      </a:r>
                      <a:r>
                        <a:rPr lang="en-US" altLang="zh-CN" sz="1045" b="1" dirty="0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 L/R</a:t>
                      </a:r>
                      <a:endParaRPr lang="zh-CN" altLang="en-US" sz="1045" b="1" dirty="0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60V</a:t>
                      </a:r>
                      <a:endParaRPr lang="en-US" altLang="en-US" sz="1045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20A/20A</a:t>
                      </a:r>
                      <a:endParaRPr lang="en-US" altLang="en-US" sz="1045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80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HM08DN10D</a:t>
                      </a:r>
                      <a:endParaRPr lang="en-US" altLang="en-US" sz="1045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Trench</a:t>
                      </a:r>
                      <a:endParaRPr lang="zh-CN" altLang="en-US" sz="1045" b="1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DFN5X6-8L</a:t>
                      </a:r>
                      <a:endParaRPr lang="en-US" altLang="en-US" sz="1045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45" b="1" dirty="0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2 </a:t>
                      </a:r>
                      <a:r>
                        <a:rPr lang="zh-CN" sz="1045" b="1" dirty="0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N</a:t>
                      </a:r>
                      <a:r>
                        <a:rPr lang="en-US" altLang="zh-CN" sz="1045" b="1" dirty="0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ch </a:t>
                      </a:r>
                      <a:r>
                        <a:rPr lang="zh-CN" sz="1045" b="1" dirty="0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/</a:t>
                      </a:r>
                      <a:r>
                        <a:rPr lang="en-US" altLang="zh-CN" sz="1045" b="1" dirty="0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 L/R</a:t>
                      </a:r>
                      <a:endParaRPr lang="zh-CN" altLang="en-US" sz="1045" b="1" dirty="0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100V</a:t>
                      </a:r>
                      <a:endParaRPr lang="en-US" altLang="en-US" sz="1045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8A/8A</a:t>
                      </a:r>
                      <a:endParaRPr lang="en-US" altLang="en-US" sz="1045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80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HMS10DN10Q</a:t>
                      </a:r>
                      <a:endParaRPr lang="en-US" altLang="en-US" sz="1045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SGT</a:t>
                      </a:r>
                      <a:endParaRPr lang="en-US" altLang="zh-CN" sz="1045" b="1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  <a:p>
                      <a:pPr algn="ctr">
                        <a:buNone/>
                      </a:pPr>
                      <a:r>
                        <a:rPr lang="en-US" alt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(</a:t>
                      </a:r>
                      <a:r>
                        <a:rPr 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Trench)</a:t>
                      </a:r>
                      <a:endParaRPr lang="zh-CN" altLang="en-US" sz="1045" b="1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DFN3X3-8L</a:t>
                      </a:r>
                      <a:endParaRPr lang="en-US" altLang="en-US" sz="1045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45" b="1" dirty="0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2 </a:t>
                      </a:r>
                      <a:r>
                        <a:rPr lang="zh-CN" sz="1045" b="1" dirty="0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N</a:t>
                      </a:r>
                      <a:r>
                        <a:rPr lang="en-US" altLang="zh-CN" sz="1045" b="1" dirty="0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ch </a:t>
                      </a:r>
                      <a:r>
                        <a:rPr lang="zh-CN" sz="1045" b="1" dirty="0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/</a:t>
                      </a:r>
                      <a:r>
                        <a:rPr lang="en-US" altLang="zh-CN" sz="1045" b="1" dirty="0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 L/R</a:t>
                      </a:r>
                      <a:endParaRPr lang="zh-CN" altLang="en-US" sz="1045" b="1" dirty="0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100V</a:t>
                      </a:r>
                      <a:endParaRPr lang="en-US" altLang="en-US" sz="1045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10A/10A</a:t>
                      </a:r>
                      <a:endParaRPr lang="en-US" altLang="en-US" sz="1045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80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HMS10DN08Q</a:t>
                      </a:r>
                      <a:endParaRPr lang="en-US" altLang="en-US" sz="1045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SGT </a:t>
                      </a:r>
                      <a:endParaRPr lang="zh-CN" sz="1045" b="1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  <a:sym typeface="+mn-ea"/>
                      </a:endParaRPr>
                    </a:p>
                    <a:p>
                      <a:pPr algn="ctr">
                        <a:buNone/>
                      </a:pPr>
                      <a:r>
                        <a:rPr 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(Trench)</a:t>
                      </a:r>
                      <a:endParaRPr lang="zh-CN" altLang="en-US" sz="1045" b="1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DFN3X3-8L</a:t>
                      </a:r>
                      <a:endParaRPr lang="en-US" altLang="en-US" sz="1045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45" b="1" dirty="0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2 </a:t>
                      </a:r>
                      <a:r>
                        <a:rPr lang="zh-CN" sz="1045" b="1" dirty="0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N</a:t>
                      </a:r>
                      <a:r>
                        <a:rPr lang="en-US" altLang="zh-CN" sz="1045" b="1" dirty="0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ch </a:t>
                      </a:r>
                      <a:r>
                        <a:rPr lang="zh-CN" sz="1045" b="1" dirty="0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/</a:t>
                      </a:r>
                      <a:r>
                        <a:rPr lang="en-US" altLang="zh-CN" sz="1045" b="1" dirty="0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 L/R</a:t>
                      </a:r>
                      <a:endParaRPr lang="zh-CN" altLang="en-US" sz="1045" b="1" dirty="0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80V</a:t>
                      </a:r>
                      <a:endParaRPr lang="en-US" altLang="en-US" sz="1045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 dirty="0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10A/10A</a:t>
                      </a:r>
                      <a:endParaRPr lang="en-US" altLang="en-US" sz="1045" b="1" dirty="0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80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en-US" sz="1045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HMS30DN08D</a:t>
                      </a:r>
                      <a:endParaRPr lang="en-US" altLang="en-US" sz="1045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SGT </a:t>
                      </a:r>
                      <a:endParaRPr lang="zh-CN" sz="1045" b="1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  <a:sym typeface="+mn-ea"/>
                      </a:endParaRPr>
                    </a:p>
                    <a:p>
                      <a:pPr algn="ctr">
                        <a:buNone/>
                      </a:pPr>
                      <a:r>
                        <a:rPr lang="en-US" alt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(</a:t>
                      </a:r>
                      <a:r>
                        <a:rPr 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Trench)</a:t>
                      </a:r>
                      <a:endParaRPr lang="zh-CN" altLang="en-US" sz="1045" b="1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en-US" sz="1045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DFN5X6-8L</a:t>
                      </a:r>
                      <a:endParaRPr lang="en-US" altLang="en-US" sz="1045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45" b="1" dirty="0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2 </a:t>
                      </a:r>
                      <a:r>
                        <a:rPr lang="zh-CN" sz="1045" b="1" dirty="0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N</a:t>
                      </a:r>
                      <a:r>
                        <a:rPr lang="en-US" altLang="zh-CN" sz="1045" b="1" dirty="0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ch </a:t>
                      </a:r>
                      <a:r>
                        <a:rPr lang="zh-CN" sz="1045" b="1" dirty="0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/</a:t>
                      </a:r>
                      <a:r>
                        <a:rPr lang="en-US" altLang="zh-CN" sz="1045" b="1" dirty="0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 L/R</a:t>
                      </a:r>
                      <a:endParaRPr lang="zh-CN" altLang="en-US" sz="1045" b="1" dirty="0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en-US" sz="1045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80V</a:t>
                      </a:r>
                      <a:endParaRPr lang="en-US" altLang="en-US" sz="1045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en-US" sz="1045" b="1" dirty="0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30A/30A</a:t>
                      </a:r>
                      <a:endParaRPr lang="en-US" altLang="en-US" sz="1045" b="1" dirty="0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/>
              <a:t>7-2</a:t>
            </a:r>
            <a:endParaRPr lang="en-US" altLang="zh-CN" dirty="0"/>
          </a:p>
        </p:txBody>
      </p:sp>
      <p:sp>
        <p:nvSpPr>
          <p:cNvPr id="8" name="TextBox 3"/>
          <p:cNvSpPr txBox="1"/>
          <p:nvPr>
            <p:custDataLst>
              <p:tags r:id="rId1"/>
            </p:custDataLst>
          </p:nvPr>
        </p:nvSpPr>
        <p:spPr>
          <a:xfrm>
            <a:off x="3730625" y="176530"/>
            <a:ext cx="516953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kern="20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方正综艺简体" panose="03000509000000000000" charset="-122"/>
                <a:sym typeface="+mn-ea"/>
              </a:rPr>
              <a:t>2 Pch medium voltage and high current </a:t>
            </a:r>
            <a:r>
              <a:rPr lang="zh-CN" altLang="en-US" sz="1600" b="1" kern="20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方正综艺简体" panose="03000509000000000000" charset="-122"/>
                <a:sym typeface="+mn-ea"/>
              </a:rPr>
              <a:t>MOS</a:t>
            </a:r>
            <a:r>
              <a:rPr lang="en-US" altLang="zh-CN" sz="1600" b="1" kern="20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方正综艺简体" panose="03000509000000000000" charset="-122"/>
                <a:sym typeface="+mn-ea"/>
              </a:rPr>
              <a:t>FET</a:t>
            </a:r>
            <a:endParaRPr lang="zh-CN" altLang="en-US" sz="1600" b="1" kern="20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方正综艺简体" panose="03000509000000000000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286000" y="2387600"/>
            <a:ext cx="4572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1.Sic二极管/GaN FET/IGBT单管</a:t>
            </a:r>
            <a:endParaRPr lang="zh-CN" altLang="en-US"/>
          </a:p>
        </p:txBody>
      </p:sp>
      <p:graphicFrame>
        <p:nvGraphicFramePr>
          <p:cNvPr id="5" name="表格 4"/>
          <p:cNvGraphicFramePr/>
          <p:nvPr>
            <p:custDataLst>
              <p:tags r:id="rId2"/>
            </p:custDataLst>
          </p:nvPr>
        </p:nvGraphicFramePr>
        <p:xfrm>
          <a:off x="457200" y="925196"/>
          <a:ext cx="8145780" cy="2686050"/>
        </p:xfrm>
        <a:graphic>
          <a:graphicData uri="http://schemas.openxmlformats.org/drawingml/2006/table">
            <a:tbl>
              <a:tblPr/>
              <a:tblGrid>
                <a:gridCol w="1362075"/>
                <a:gridCol w="1367155"/>
                <a:gridCol w="1767205"/>
                <a:gridCol w="1460500"/>
                <a:gridCol w="1122680"/>
                <a:gridCol w="1066165"/>
              </a:tblGrid>
              <a:tr h="512744">
                <a:tc gridSpan="6"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altLang="zh-CN" sz="1650" b="1" kern="1200" dirty="0">
                          <a:solidFill>
                            <a:schemeClr val="bg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cs typeface="+mn-cs"/>
                        </a:rPr>
                        <a:t>2 </a:t>
                      </a:r>
                      <a:r>
                        <a:rPr lang="zh-CN" sz="1650" b="1" kern="1200" dirty="0">
                          <a:solidFill>
                            <a:schemeClr val="bg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cs typeface="+mn-cs"/>
                        </a:rPr>
                        <a:t>P</a:t>
                      </a:r>
                      <a:r>
                        <a:rPr lang="en-US" altLang="zh-CN" sz="1650" b="1" kern="1200" dirty="0">
                          <a:solidFill>
                            <a:schemeClr val="bg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cs typeface="+mn-cs"/>
                        </a:rPr>
                        <a:t>ch medium voltage and high current </a:t>
                      </a:r>
                      <a:r>
                        <a:rPr lang="zh-CN" sz="1650" b="1" kern="1200" dirty="0">
                          <a:solidFill>
                            <a:schemeClr val="bg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cs typeface="+mn-cs"/>
                        </a:rPr>
                        <a:t>MOS</a:t>
                      </a:r>
                      <a:r>
                        <a:rPr lang="en-US" altLang="zh-CN" sz="1650" b="1" kern="1200" dirty="0">
                          <a:solidFill>
                            <a:schemeClr val="bg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cs typeface="+mn-cs"/>
                        </a:rPr>
                        <a:t>FET</a:t>
                      </a:r>
                      <a:endParaRPr lang="en-US" altLang="zh-CN" sz="1650" b="1" kern="1200" dirty="0">
                        <a:solidFill>
                          <a:schemeClr val="bg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微软雅黑" panose="020B0503020204020204" charset="-122"/>
                        <a:cs typeface="+mn-cs"/>
                      </a:endParaRPr>
                    </a:p>
                  </a:txBody>
                  <a:tcPr marL="6984" marR="6984" marT="6984" marB="25144" anchor="ctr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cap="flat">
                      <a:noFill/>
                    </a:ln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508564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FFFFFF"/>
                          </a:solidFill>
                          <a:latin typeface="微软雅黑" panose="020B0503020204020204" charset="-122"/>
                        </a:rPr>
                        <a:t>Part Number</a:t>
                      </a:r>
                      <a:endParaRPr lang="en-US" altLang="en-US" sz="1045" b="1">
                        <a:solidFill>
                          <a:srgbClr val="FFFFFF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 dirty="0">
                          <a:solidFill>
                            <a:srgbClr val="FFFFFF"/>
                          </a:solidFill>
                          <a:latin typeface="微软雅黑" panose="020B0503020204020204" charset="-122"/>
                        </a:rPr>
                        <a:t>Technology</a:t>
                      </a:r>
                      <a:endParaRPr lang="en-US" altLang="en-US" sz="1045" b="1" dirty="0">
                        <a:solidFill>
                          <a:srgbClr val="FFFFFF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 dirty="0">
                          <a:solidFill>
                            <a:srgbClr val="FFFFFF"/>
                          </a:solidFill>
                          <a:latin typeface="微软雅黑" panose="020B0503020204020204" charset="-122"/>
                        </a:rPr>
                        <a:t>Package</a:t>
                      </a:r>
                      <a:endParaRPr lang="en-US" altLang="en-US" sz="1045" b="1" dirty="0">
                        <a:solidFill>
                          <a:srgbClr val="FFFFFF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1045" b="1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Polarity</a:t>
                      </a:r>
                      <a:r>
                        <a:rPr lang="en-US" altLang="zh-CN" sz="1045" b="1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 / structure</a:t>
                      </a:r>
                      <a:endParaRPr lang="en-US" altLang="zh-CN" sz="1045" b="1">
                        <a:solidFill>
                          <a:srgbClr val="FFFFFF"/>
                        </a:solidFill>
                        <a:latin typeface="Arial" panose="020B0604020202020204" pitchFamily="34" charset="0"/>
                        <a:ea typeface="微软雅黑" panose="020B0503020204020204" charset="-122"/>
                        <a:sym typeface="+mn-ea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FFFFFF"/>
                          </a:solidFill>
                          <a:latin typeface="微软雅黑" panose="020B0503020204020204" charset="-122"/>
                        </a:rPr>
                        <a:t>VDS(Max) (BVDSS(V)</a:t>
                      </a:r>
                      <a:endParaRPr lang="en-US" altLang="en-US" sz="1045" b="1">
                        <a:solidFill>
                          <a:srgbClr val="FFFFFF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FFFFFF"/>
                          </a:solidFill>
                          <a:latin typeface="微软雅黑" panose="020B0503020204020204" charset="-122"/>
                        </a:rPr>
                        <a:t>ID(Max)        (ID(A))</a:t>
                      </a:r>
                      <a:endParaRPr lang="en-US" altLang="en-US" sz="1045" b="1">
                        <a:solidFill>
                          <a:srgbClr val="FFFFFF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</a:tr>
              <a:tr h="277588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HM18DP02Q</a:t>
                      </a:r>
                      <a:endParaRPr lang="en-US" altLang="en-US" sz="1045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Trench</a:t>
                      </a:r>
                      <a:endParaRPr lang="zh-CN" altLang="en-US" sz="1045" b="1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045" b="1" dirty="0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DFN3X3-8L</a:t>
                      </a:r>
                      <a:endParaRPr lang="en-US" altLang="en-US" sz="1045" b="1" dirty="0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2 </a:t>
                      </a:r>
                      <a:r>
                        <a:rPr 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P</a:t>
                      </a:r>
                      <a:r>
                        <a:rPr lang="en-US" alt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ch </a:t>
                      </a:r>
                      <a:r>
                        <a:rPr 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/</a:t>
                      </a:r>
                      <a:r>
                        <a:rPr lang="en-US" alt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 L/R</a:t>
                      </a:r>
                      <a:endParaRPr lang="zh-CN" altLang="en-US" sz="1045" b="1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-20V</a:t>
                      </a:r>
                      <a:endParaRPr lang="en-US" altLang="en-US" sz="1045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-18A/-18A</a:t>
                      </a:r>
                      <a:endParaRPr lang="en-US" altLang="en-US" sz="1045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7588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HM18DP03Q/</a:t>
                      </a:r>
                      <a:r>
                        <a:rPr lang="en-US" sz="1045" b="1">
                          <a:solidFill>
                            <a:srgbClr val="3A3838"/>
                          </a:solidFill>
                          <a:latin typeface="微软雅黑" panose="020B0503020204020204" charset="-122"/>
                          <a:sym typeface="+mn-ea"/>
                        </a:rPr>
                        <a:t>D</a:t>
                      </a:r>
                      <a:endParaRPr lang="en-US" altLang="en-US" sz="1045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Trench</a:t>
                      </a:r>
                      <a:endParaRPr lang="zh-CN" altLang="en-US" sz="1045" b="1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 dirty="0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DFN3X3-8L/</a:t>
                      </a:r>
                      <a:r>
                        <a:rPr lang="en-US" sz="1045" b="1" dirty="0">
                          <a:solidFill>
                            <a:srgbClr val="3A3838"/>
                          </a:solidFill>
                          <a:latin typeface="微软雅黑" panose="020B0503020204020204" charset="-122"/>
                          <a:sym typeface="+mn-ea"/>
                        </a:rPr>
                        <a:t>DFN5X6-8L</a:t>
                      </a:r>
                      <a:endParaRPr lang="en-US" altLang="en-US" sz="1045" b="1" dirty="0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2 </a:t>
                      </a:r>
                      <a:r>
                        <a:rPr 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P</a:t>
                      </a:r>
                      <a:r>
                        <a:rPr lang="en-US" alt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ch </a:t>
                      </a:r>
                      <a:r>
                        <a:rPr 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/</a:t>
                      </a:r>
                      <a:r>
                        <a:rPr lang="en-US" alt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 L/R</a:t>
                      </a:r>
                      <a:endParaRPr lang="zh-CN" altLang="en-US" sz="1045" b="1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-30V</a:t>
                      </a:r>
                      <a:endParaRPr lang="en-US" altLang="en-US" sz="1045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-18A/-18A</a:t>
                      </a:r>
                      <a:endParaRPr lang="en-US" altLang="en-US" sz="1045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7588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HM12DP04Q</a:t>
                      </a:r>
                      <a:endParaRPr lang="en-US" altLang="en-US" sz="1045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Trench</a:t>
                      </a:r>
                      <a:endParaRPr lang="zh-CN" altLang="en-US" sz="1045" b="1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DFN5X6-8L</a:t>
                      </a:r>
                      <a:endParaRPr lang="en-US" altLang="en-US" sz="1045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2 </a:t>
                      </a:r>
                      <a:r>
                        <a:rPr 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P</a:t>
                      </a:r>
                      <a:r>
                        <a:rPr lang="en-US" alt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ch </a:t>
                      </a:r>
                      <a:r>
                        <a:rPr 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/</a:t>
                      </a:r>
                      <a:r>
                        <a:rPr lang="en-US" alt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 L/R</a:t>
                      </a:r>
                      <a:endParaRPr lang="zh-CN" altLang="en-US" sz="1045" b="1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-40V</a:t>
                      </a:r>
                      <a:endParaRPr lang="en-US" altLang="en-US" sz="1045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-12A/-12A</a:t>
                      </a:r>
                      <a:endParaRPr lang="en-US" altLang="en-US" sz="1045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6893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HM10DP06D</a:t>
                      </a:r>
                      <a:endParaRPr lang="en-US" altLang="en-US" sz="1045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Trench</a:t>
                      </a:r>
                      <a:endParaRPr lang="zh-CN" altLang="en-US" sz="1045" b="1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DFN5X6-8L</a:t>
                      </a:r>
                      <a:endParaRPr lang="en-US" altLang="en-US" sz="1045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2 </a:t>
                      </a:r>
                      <a:r>
                        <a:rPr 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P</a:t>
                      </a:r>
                      <a:r>
                        <a:rPr lang="en-US" alt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ch </a:t>
                      </a:r>
                      <a:r>
                        <a:rPr 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/</a:t>
                      </a:r>
                      <a:r>
                        <a:rPr lang="en-US" alt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 L/R</a:t>
                      </a:r>
                      <a:endParaRPr lang="zh-CN" altLang="en-US" sz="1045" b="1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-60V</a:t>
                      </a:r>
                      <a:endParaRPr lang="en-US" altLang="en-US" sz="1045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-10A/-10A</a:t>
                      </a:r>
                      <a:endParaRPr lang="en-US" altLang="en-US" sz="1045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8284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HM06DP10Q</a:t>
                      </a:r>
                      <a:endParaRPr lang="en-US" altLang="en-US" sz="1045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Trench</a:t>
                      </a:r>
                      <a:endParaRPr lang="zh-CN" altLang="en-US" sz="1045" b="1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DFN3X3-8L</a:t>
                      </a:r>
                      <a:endParaRPr lang="en-US" altLang="en-US" sz="1045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2 </a:t>
                      </a:r>
                      <a:r>
                        <a:rPr 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P</a:t>
                      </a:r>
                      <a:r>
                        <a:rPr lang="en-US" alt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ch </a:t>
                      </a:r>
                      <a:r>
                        <a:rPr 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/</a:t>
                      </a:r>
                      <a:r>
                        <a:rPr lang="en-US" alt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 L/R</a:t>
                      </a:r>
                      <a:endParaRPr lang="zh-CN" altLang="en-US" sz="1045" b="1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-100V</a:t>
                      </a:r>
                      <a:endParaRPr lang="en-US" altLang="en-US" sz="1045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-6A/-6A</a:t>
                      </a:r>
                      <a:endParaRPr lang="en-US" altLang="en-US" sz="1045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6893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HM07DP10D</a:t>
                      </a:r>
                      <a:endParaRPr lang="en-US" altLang="en-US" sz="1045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Trench</a:t>
                      </a:r>
                      <a:endParaRPr lang="zh-CN" altLang="en-US" sz="1045" b="1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DFN5X6-8L</a:t>
                      </a:r>
                      <a:endParaRPr lang="en-US" altLang="en-US" sz="1045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2 </a:t>
                      </a:r>
                      <a:r>
                        <a:rPr 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P</a:t>
                      </a:r>
                      <a:r>
                        <a:rPr lang="en-US" alt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ch </a:t>
                      </a:r>
                      <a:r>
                        <a:rPr 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/</a:t>
                      </a:r>
                      <a:r>
                        <a:rPr lang="en-US" alt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 L/R</a:t>
                      </a:r>
                      <a:endParaRPr lang="zh-CN" altLang="en-US" sz="1045" b="1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-100V</a:t>
                      </a:r>
                      <a:endParaRPr lang="en-US" altLang="en-US" sz="1045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 dirty="0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-7A/-7A</a:t>
                      </a:r>
                      <a:endParaRPr lang="en-US" altLang="en-US" sz="1045" b="1" dirty="0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" name="副标题 9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382270" y="3567430"/>
            <a:ext cx="8223885" cy="985520"/>
          </a:xfrm>
        </p:spPr>
        <p:txBody>
          <a:bodyPr>
            <a:normAutofit fontScale="90000"/>
          </a:bodyPr>
          <a:lstStyle/>
          <a:p>
            <a:pPr algn="l"/>
            <a:r>
              <a:rPr lang="en-US" altLang="zh-CN" sz="1650" b="1" dirty="0">
                <a:solidFill>
                  <a:schemeClr val="bg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Application</a:t>
            </a:r>
            <a:r>
              <a:rPr lang="zh-CN" altLang="en-US" sz="1650" b="1" dirty="0">
                <a:solidFill>
                  <a:schemeClr val="bg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：</a:t>
            </a:r>
            <a:endParaRPr lang="en-US" altLang="zh-CN" sz="1650" b="1" dirty="0">
              <a:solidFill>
                <a:schemeClr val="bg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algn="l"/>
            <a:r>
              <a:rPr lang="en-US" altLang="zh-CN" sz="1650" dirty="0">
                <a:solidFill>
                  <a:schemeClr val="bg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Wire-less charger</a:t>
            </a:r>
            <a:r>
              <a:rPr lang="en-US" altLang="zh-CN" sz="1650" b="1" dirty="0">
                <a:solidFill>
                  <a:schemeClr val="bg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 </a:t>
            </a:r>
            <a:r>
              <a:rPr lang="en-US" altLang="zh-CN" sz="1650" dirty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/ USB PD fast-charger /</a:t>
            </a:r>
            <a:r>
              <a:rPr lang="zh-CN" altLang="en-US" sz="165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r>
              <a:rPr lang="en-US" altLang="zh-CN" sz="165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Full-bridge structure circuit / Fascial gun </a:t>
            </a:r>
            <a:r>
              <a:rPr lang="en-US" altLang="zh-CN" sz="1650" dirty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/ High speed air blower / Smart door-lock / Drone / Model airplane / Moto driver</a:t>
            </a:r>
            <a:endParaRPr lang="en-US" altLang="zh-CN" sz="1450" dirty="0">
              <a:solidFill>
                <a:schemeClr val="bg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l"/>
            <a:endParaRPr lang="en-US" altLang="zh-CN" sz="1650" b="1" dirty="0">
              <a:solidFill>
                <a:schemeClr val="bg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/>
              <a:t>7-2</a:t>
            </a:r>
            <a:endParaRPr lang="en-US" altLang="zh-CN"/>
          </a:p>
        </p:txBody>
      </p:sp>
      <p:sp>
        <p:nvSpPr>
          <p:cNvPr id="8" name="TextBox 3"/>
          <p:cNvSpPr txBox="1"/>
          <p:nvPr>
            <p:custDataLst>
              <p:tags r:id="rId1"/>
            </p:custDataLst>
          </p:nvPr>
        </p:nvSpPr>
        <p:spPr>
          <a:xfrm>
            <a:off x="3549650" y="100330"/>
            <a:ext cx="557276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kern="20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方正综艺简体" panose="03000509000000000000" charset="-122"/>
                <a:sym typeface="+mn-ea"/>
              </a:rPr>
              <a:t>N</a:t>
            </a:r>
            <a:r>
              <a:rPr lang="en-US" altLang="zh-CN" sz="1600" b="1" kern="20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方正综艺简体" panose="03000509000000000000" charset="-122"/>
                <a:sym typeface="+mn-ea"/>
              </a:rPr>
              <a:t>ch</a:t>
            </a:r>
            <a:r>
              <a:rPr lang="zh-CN" altLang="en-US" sz="1600" b="1" kern="20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方正综艺简体" panose="03000509000000000000" charset="-122"/>
                <a:sym typeface="+mn-ea"/>
              </a:rPr>
              <a:t>+P</a:t>
            </a:r>
            <a:r>
              <a:rPr lang="en-US" altLang="zh-CN" sz="1600" b="1" kern="20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方正综艺简体" panose="03000509000000000000" charset="-122"/>
                <a:sym typeface="+mn-ea"/>
              </a:rPr>
              <a:t>ch medium voltage and high current </a:t>
            </a:r>
            <a:r>
              <a:rPr lang="zh-CN" altLang="en-US" sz="1600" b="1" kern="20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方正综艺简体" panose="03000509000000000000" charset="-122"/>
                <a:sym typeface="+mn-ea"/>
              </a:rPr>
              <a:t>MOS</a:t>
            </a:r>
            <a:r>
              <a:rPr lang="en-US" altLang="zh-CN" sz="1600" b="1" kern="20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方正综艺简体" panose="03000509000000000000" charset="-122"/>
                <a:sym typeface="+mn-ea"/>
              </a:rPr>
              <a:t>FET</a:t>
            </a:r>
            <a:endParaRPr lang="en-US" altLang="zh-CN" sz="1600" b="1" kern="20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方正综艺简体" panose="03000509000000000000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286000" y="2387600"/>
            <a:ext cx="4572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1.Sic二极管/GaN FET/IGBT单管</a:t>
            </a:r>
            <a:endParaRPr lang="zh-CN" altLang="en-US"/>
          </a:p>
        </p:txBody>
      </p:sp>
      <p:graphicFrame>
        <p:nvGraphicFramePr>
          <p:cNvPr id="5" name="表格 4"/>
          <p:cNvGraphicFramePr/>
          <p:nvPr>
            <p:custDataLst>
              <p:tags r:id="rId2"/>
            </p:custDataLst>
          </p:nvPr>
        </p:nvGraphicFramePr>
        <p:xfrm>
          <a:off x="305435" y="648335"/>
          <a:ext cx="8381365" cy="3614420"/>
        </p:xfrm>
        <a:graphic>
          <a:graphicData uri="http://schemas.openxmlformats.org/drawingml/2006/table">
            <a:tbl>
              <a:tblPr/>
              <a:tblGrid>
                <a:gridCol w="1401445"/>
                <a:gridCol w="1642110"/>
                <a:gridCol w="1298575"/>
                <a:gridCol w="1786890"/>
                <a:gridCol w="1155700"/>
                <a:gridCol w="1096645"/>
              </a:tblGrid>
              <a:tr h="389890">
                <a:tc gridSpan="6"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zh-CN" sz="1650" b="1" kern="1200" dirty="0">
                          <a:solidFill>
                            <a:schemeClr val="bg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cs typeface="+mn-cs"/>
                        </a:rPr>
                        <a:t>N</a:t>
                      </a:r>
                      <a:r>
                        <a:rPr lang="en-US" altLang="zh-CN" sz="1650" b="1" kern="1200" dirty="0">
                          <a:solidFill>
                            <a:schemeClr val="bg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cs typeface="+mn-cs"/>
                        </a:rPr>
                        <a:t>ch </a:t>
                      </a:r>
                      <a:r>
                        <a:rPr lang="zh-CN" sz="1650" b="1" kern="1200" dirty="0">
                          <a:solidFill>
                            <a:schemeClr val="bg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cs typeface="+mn-cs"/>
                        </a:rPr>
                        <a:t>+</a:t>
                      </a:r>
                      <a:r>
                        <a:rPr lang="en-US" altLang="zh-CN" sz="1650" b="1" kern="1200" dirty="0">
                          <a:solidFill>
                            <a:schemeClr val="bg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cs typeface="+mn-cs"/>
                        </a:rPr>
                        <a:t> </a:t>
                      </a:r>
                      <a:r>
                        <a:rPr lang="zh-CN" sz="1650" b="1" kern="1200" dirty="0">
                          <a:solidFill>
                            <a:schemeClr val="bg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cs typeface="+mn-cs"/>
                        </a:rPr>
                        <a:t>P</a:t>
                      </a:r>
                      <a:r>
                        <a:rPr lang="en-US" altLang="zh-CN" sz="1650" b="1" kern="1200" dirty="0">
                          <a:solidFill>
                            <a:schemeClr val="bg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cs typeface="+mn-cs"/>
                        </a:rPr>
                        <a:t>ch medium voltage and high current</a:t>
                      </a:r>
                      <a:r>
                        <a:rPr lang="zh-CN" sz="1650" b="1" kern="1200" dirty="0">
                          <a:solidFill>
                            <a:schemeClr val="bg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cs typeface="+mn-cs"/>
                        </a:rPr>
                        <a:t> MOS</a:t>
                      </a:r>
                      <a:r>
                        <a:rPr lang="en-US" altLang="zh-CN" sz="1650" b="1" kern="1200" dirty="0">
                          <a:solidFill>
                            <a:schemeClr val="bg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cs typeface="+mn-cs"/>
                        </a:rPr>
                        <a:t>FET</a:t>
                      </a:r>
                      <a:endParaRPr lang="en-US" altLang="zh-CN" sz="1650" b="1" kern="1200" dirty="0">
                        <a:solidFill>
                          <a:schemeClr val="bg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微软雅黑" panose="020B0503020204020204" charset="-122"/>
                        <a:cs typeface="+mn-cs"/>
                      </a:endParaRPr>
                    </a:p>
                  </a:txBody>
                  <a:tcPr marL="6984" marR="6984" marT="6984" marB="25144" anchor="ctr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cap="flat">
                      <a:noFill/>
                    </a:ln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37274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FFFFFF"/>
                          </a:solidFill>
                          <a:latin typeface="微软雅黑" panose="020B0503020204020204" charset="-122"/>
                        </a:rPr>
                        <a:t>Part Number</a:t>
                      </a:r>
                      <a:endParaRPr lang="en-US" altLang="en-US" sz="1045" b="1">
                        <a:solidFill>
                          <a:srgbClr val="FFFFFF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FFFFFF"/>
                          </a:solidFill>
                          <a:latin typeface="微软雅黑" panose="020B0503020204020204" charset="-122"/>
                        </a:rPr>
                        <a:t>Technology</a:t>
                      </a:r>
                      <a:endParaRPr lang="en-US" altLang="en-US" sz="1045" b="1">
                        <a:solidFill>
                          <a:srgbClr val="FFFFFF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FFFFFF"/>
                          </a:solidFill>
                          <a:latin typeface="微软雅黑" panose="020B0503020204020204" charset="-122"/>
                        </a:rPr>
                        <a:t>Package</a:t>
                      </a:r>
                      <a:endParaRPr lang="en-US" altLang="en-US" sz="1045" b="1">
                        <a:solidFill>
                          <a:srgbClr val="FFFFFF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1045" b="1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Polarity</a:t>
                      </a:r>
                      <a:r>
                        <a:rPr lang="en-US" altLang="zh-CN" sz="1045" b="1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 / structure</a:t>
                      </a:r>
                      <a:endParaRPr lang="en-US" altLang="zh-CN" sz="1045" b="1">
                        <a:solidFill>
                          <a:srgbClr val="FFFFFF"/>
                        </a:solidFill>
                        <a:latin typeface="Arial" panose="020B0604020202020204" pitchFamily="34" charset="0"/>
                        <a:ea typeface="微软雅黑" panose="020B0503020204020204" charset="-122"/>
                        <a:sym typeface="+mn-ea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FFFFFF"/>
                          </a:solidFill>
                          <a:latin typeface="微软雅黑" panose="020B0503020204020204" charset="-122"/>
                        </a:rPr>
                        <a:t>VDS(Max) (BVDSS(V)</a:t>
                      </a:r>
                      <a:endParaRPr lang="en-US" altLang="en-US" sz="1045" b="1">
                        <a:solidFill>
                          <a:srgbClr val="FFFFFF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FFFFFF"/>
                          </a:solidFill>
                          <a:latin typeface="微软雅黑" panose="020B0503020204020204" charset="-122"/>
                        </a:rPr>
                        <a:t>ID(Max)        (ID(A))</a:t>
                      </a:r>
                      <a:endParaRPr lang="en-US" altLang="en-US" sz="1045" b="1">
                        <a:solidFill>
                          <a:srgbClr val="FFFFFF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</a:tr>
              <a:tr h="20383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HM605K</a:t>
                      </a:r>
                      <a:endParaRPr lang="en-US" altLang="en-US" sz="1045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Trench</a:t>
                      </a:r>
                      <a:endParaRPr lang="zh-CN" altLang="en-US" sz="1045" b="1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 dirty="0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TO-252-4L</a:t>
                      </a:r>
                      <a:endParaRPr lang="en-US" altLang="en-US" sz="1045" b="1" dirty="0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N</a:t>
                      </a:r>
                      <a:r>
                        <a:rPr lang="en-US" alt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ch </a:t>
                      </a:r>
                      <a:r>
                        <a:rPr 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+</a:t>
                      </a:r>
                      <a:r>
                        <a:rPr lang="en-US" alt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 </a:t>
                      </a:r>
                      <a:r>
                        <a:rPr 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P</a:t>
                      </a:r>
                      <a:r>
                        <a:rPr lang="en-US" alt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ch </a:t>
                      </a:r>
                      <a:r>
                        <a:rPr 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/</a:t>
                      </a:r>
                      <a:r>
                        <a:rPr lang="en-US" alt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 L/R</a:t>
                      </a:r>
                      <a:endParaRPr lang="zh-CN" altLang="en-US" sz="1045" b="1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20V/-20V</a:t>
                      </a:r>
                      <a:endParaRPr lang="en-US" altLang="en-US" sz="1045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45A/-35A</a:t>
                      </a:r>
                      <a:endParaRPr lang="en-US" altLang="en-US" sz="1045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383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HM607K</a:t>
                      </a:r>
                      <a:endParaRPr lang="en-US" altLang="en-US" sz="1045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1045" b="1" dirty="0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Trench</a:t>
                      </a:r>
                      <a:endParaRPr lang="zh-CN" altLang="en-US" sz="1045" b="1" dirty="0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TO-252-4L</a:t>
                      </a:r>
                      <a:endParaRPr lang="en-US" altLang="en-US" sz="1045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N</a:t>
                      </a:r>
                      <a:r>
                        <a:rPr lang="en-US" alt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ch </a:t>
                      </a:r>
                      <a:r>
                        <a:rPr 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+</a:t>
                      </a:r>
                      <a:r>
                        <a:rPr lang="en-US" alt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 </a:t>
                      </a:r>
                      <a:r>
                        <a:rPr 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P</a:t>
                      </a:r>
                      <a:r>
                        <a:rPr lang="en-US" alt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ch </a:t>
                      </a:r>
                      <a:r>
                        <a:rPr 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/</a:t>
                      </a:r>
                      <a:r>
                        <a:rPr lang="en-US" alt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 L/R</a:t>
                      </a:r>
                      <a:endParaRPr lang="zh-CN" altLang="en-US" sz="1045" b="1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30V/-30V</a:t>
                      </a:r>
                      <a:endParaRPr lang="en-US" altLang="en-US" sz="1045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35A/-25A</a:t>
                      </a:r>
                      <a:endParaRPr lang="en-US" altLang="en-US" sz="1045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383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HM609K</a:t>
                      </a:r>
                      <a:endParaRPr lang="en-US" altLang="en-US" sz="1045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Trench</a:t>
                      </a:r>
                      <a:endParaRPr lang="zh-CN" altLang="en-US" sz="1045" b="1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TO-252-4L</a:t>
                      </a:r>
                      <a:endParaRPr lang="en-US" sz="1045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N</a:t>
                      </a:r>
                      <a:r>
                        <a:rPr lang="en-US" alt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ch </a:t>
                      </a:r>
                      <a:r>
                        <a:rPr 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+</a:t>
                      </a:r>
                      <a:r>
                        <a:rPr lang="en-US" alt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 </a:t>
                      </a:r>
                      <a:r>
                        <a:rPr 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P</a:t>
                      </a:r>
                      <a:r>
                        <a:rPr lang="en-US" alt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ch </a:t>
                      </a:r>
                      <a:r>
                        <a:rPr 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/</a:t>
                      </a:r>
                      <a:r>
                        <a:rPr lang="en-US" alt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 L/R</a:t>
                      </a:r>
                      <a:endParaRPr lang="zh-CN" altLang="en-US" sz="1045" b="1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40V/-40V</a:t>
                      </a:r>
                      <a:endParaRPr lang="en-US" altLang="en-US" sz="1045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30A/-18A</a:t>
                      </a:r>
                      <a:endParaRPr lang="en-US" altLang="en-US" sz="1045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383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HM603K</a:t>
                      </a:r>
                      <a:endParaRPr lang="en-US" altLang="en-US" sz="1045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Trench</a:t>
                      </a:r>
                      <a:endParaRPr lang="zh-CN" altLang="en-US" sz="1045" b="1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TO-252-4L</a:t>
                      </a:r>
                      <a:endParaRPr lang="en-US" altLang="en-US" sz="1045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N</a:t>
                      </a:r>
                      <a:r>
                        <a:rPr lang="en-US" alt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ch </a:t>
                      </a:r>
                      <a:r>
                        <a:rPr 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+</a:t>
                      </a:r>
                      <a:r>
                        <a:rPr lang="en-US" alt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 </a:t>
                      </a:r>
                      <a:r>
                        <a:rPr 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P</a:t>
                      </a:r>
                      <a:r>
                        <a:rPr lang="en-US" alt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ch </a:t>
                      </a:r>
                      <a:r>
                        <a:rPr 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/</a:t>
                      </a:r>
                      <a:r>
                        <a:rPr lang="en-US" alt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 L/R</a:t>
                      </a:r>
                      <a:endParaRPr lang="zh-CN" altLang="en-US" sz="1045" b="1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60V/-60V</a:t>
                      </a:r>
                      <a:endParaRPr lang="en-US" altLang="en-US" sz="1045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20A/-15A</a:t>
                      </a:r>
                      <a:endParaRPr lang="en-US" altLang="en-US" sz="1045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383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HM610K</a:t>
                      </a:r>
                      <a:endParaRPr lang="en-US" altLang="en-US" sz="1045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Trench</a:t>
                      </a:r>
                      <a:endParaRPr lang="zh-CN" altLang="en-US" sz="1045" b="1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TO-252-4L</a:t>
                      </a:r>
                      <a:endParaRPr lang="en-US" altLang="en-US" sz="1045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N</a:t>
                      </a:r>
                      <a:r>
                        <a:rPr lang="en-US" alt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ch </a:t>
                      </a:r>
                      <a:r>
                        <a:rPr 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+</a:t>
                      </a:r>
                      <a:r>
                        <a:rPr lang="en-US" alt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 </a:t>
                      </a:r>
                      <a:r>
                        <a:rPr 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P</a:t>
                      </a:r>
                      <a:r>
                        <a:rPr lang="en-US" alt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ch </a:t>
                      </a:r>
                      <a:r>
                        <a:rPr 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/</a:t>
                      </a:r>
                      <a:r>
                        <a:rPr lang="en-US" alt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 L/R</a:t>
                      </a:r>
                      <a:endParaRPr lang="zh-CN" altLang="en-US" sz="1045" b="1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100V/-100V</a:t>
                      </a:r>
                      <a:endParaRPr lang="en-US" altLang="en-US" sz="1045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15A/-13A</a:t>
                      </a:r>
                      <a:endParaRPr lang="en-US" altLang="en-US" sz="1045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32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HM4616Q</a:t>
                      </a:r>
                      <a:endParaRPr lang="en-US" altLang="en-US" sz="1045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Trench</a:t>
                      </a:r>
                      <a:endParaRPr lang="zh-CN" altLang="en-US" sz="1045" b="1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DFN3X3-8L</a:t>
                      </a:r>
                      <a:endParaRPr lang="en-US" altLang="en-US" sz="1045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N</a:t>
                      </a:r>
                      <a:r>
                        <a:rPr lang="en-US" alt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ch </a:t>
                      </a:r>
                      <a:r>
                        <a:rPr 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+</a:t>
                      </a:r>
                      <a:r>
                        <a:rPr lang="en-US" alt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 </a:t>
                      </a:r>
                      <a:r>
                        <a:rPr 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P</a:t>
                      </a:r>
                      <a:r>
                        <a:rPr lang="en-US" alt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ch </a:t>
                      </a:r>
                      <a:r>
                        <a:rPr 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/</a:t>
                      </a:r>
                      <a:r>
                        <a:rPr lang="en-US" alt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 L/R</a:t>
                      </a:r>
                      <a:endParaRPr lang="zh-CN" altLang="en-US" sz="1045" b="1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30V/-30V</a:t>
                      </a:r>
                      <a:endParaRPr lang="en-US" altLang="en-US" sz="1045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28A/-18A</a:t>
                      </a:r>
                      <a:endParaRPr lang="en-US" altLang="en-US" sz="1045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383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HM4618Q</a:t>
                      </a:r>
                      <a:endParaRPr lang="en-US" altLang="en-US" sz="1045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Trench</a:t>
                      </a:r>
                      <a:endParaRPr lang="zh-CN" altLang="en-US" sz="1045" b="1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DFN3X3-8L</a:t>
                      </a:r>
                      <a:endParaRPr lang="en-US" altLang="en-US" sz="1045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N</a:t>
                      </a:r>
                      <a:r>
                        <a:rPr lang="en-US" alt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ch </a:t>
                      </a:r>
                      <a:r>
                        <a:rPr 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+</a:t>
                      </a:r>
                      <a:r>
                        <a:rPr lang="en-US" alt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 </a:t>
                      </a:r>
                      <a:r>
                        <a:rPr 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P</a:t>
                      </a:r>
                      <a:r>
                        <a:rPr lang="en-US" alt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ch </a:t>
                      </a:r>
                      <a:r>
                        <a:rPr 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/</a:t>
                      </a:r>
                      <a:r>
                        <a:rPr lang="en-US" alt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 L/R</a:t>
                      </a:r>
                      <a:endParaRPr lang="zh-CN" altLang="en-US" sz="1045" b="1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40V/-40V</a:t>
                      </a:r>
                      <a:endParaRPr lang="en-US" altLang="en-US" sz="1045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20A/-12A</a:t>
                      </a:r>
                      <a:endParaRPr lang="en-US" altLang="en-US" sz="1045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32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HM4611Q</a:t>
                      </a:r>
                      <a:endParaRPr lang="en-US" altLang="en-US" sz="1045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Trench</a:t>
                      </a:r>
                      <a:endParaRPr lang="zh-CN" altLang="en-US" sz="1045" b="1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DFN3X3-8L</a:t>
                      </a:r>
                      <a:endParaRPr lang="en-US" altLang="en-US" sz="1045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N</a:t>
                      </a:r>
                      <a:r>
                        <a:rPr lang="en-US" alt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ch </a:t>
                      </a:r>
                      <a:r>
                        <a:rPr 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+</a:t>
                      </a:r>
                      <a:r>
                        <a:rPr lang="en-US" alt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 </a:t>
                      </a:r>
                      <a:r>
                        <a:rPr 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P</a:t>
                      </a:r>
                      <a:r>
                        <a:rPr lang="en-US" alt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ch </a:t>
                      </a:r>
                      <a:r>
                        <a:rPr 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/</a:t>
                      </a:r>
                      <a:r>
                        <a:rPr lang="en-US" alt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 L/R</a:t>
                      </a:r>
                      <a:endParaRPr lang="zh-CN" altLang="en-US" sz="1045" b="1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3A3838"/>
                          </a:solidFill>
                          <a:latin typeface="微软雅黑" panose="020B0503020204020204" charset="-122"/>
                          <a:sym typeface="+mn-ea"/>
                        </a:rPr>
                        <a:t>60V/-60V</a:t>
                      </a:r>
                      <a:endParaRPr lang="en-US" sz="1045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10A/-10A</a:t>
                      </a:r>
                      <a:endParaRPr lang="en-US" altLang="en-US" sz="1045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383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HM4615Q</a:t>
                      </a:r>
                      <a:endParaRPr lang="en-US" altLang="en-US" sz="1045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Trench</a:t>
                      </a:r>
                      <a:endParaRPr lang="zh-CN" altLang="en-US" sz="1045" b="1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DFN3X3-8L</a:t>
                      </a:r>
                      <a:endParaRPr lang="en-US" altLang="en-US" sz="1045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N</a:t>
                      </a:r>
                      <a:r>
                        <a:rPr lang="en-US" alt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ch </a:t>
                      </a:r>
                      <a:r>
                        <a:rPr 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+</a:t>
                      </a:r>
                      <a:r>
                        <a:rPr lang="en-US" alt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 </a:t>
                      </a:r>
                      <a:r>
                        <a:rPr 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P</a:t>
                      </a:r>
                      <a:r>
                        <a:rPr lang="en-US" alt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ch </a:t>
                      </a:r>
                      <a:r>
                        <a:rPr 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/</a:t>
                      </a:r>
                      <a:r>
                        <a:rPr lang="en-US" alt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 L/R</a:t>
                      </a:r>
                      <a:endParaRPr lang="zh-CN" altLang="en-US" sz="1045" b="1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100V/-100V</a:t>
                      </a:r>
                      <a:endParaRPr lang="en-US" altLang="en-US" sz="1045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8A/-6A</a:t>
                      </a:r>
                      <a:endParaRPr lang="en-US" altLang="en-US" sz="1045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383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HM4622D</a:t>
                      </a:r>
                      <a:endParaRPr lang="en-US" altLang="en-US" sz="1045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Trench</a:t>
                      </a:r>
                      <a:endParaRPr lang="zh-CN" altLang="en-US" sz="1045" b="1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DFN5X6-8L</a:t>
                      </a:r>
                      <a:endParaRPr lang="en-US" altLang="en-US" sz="1045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N</a:t>
                      </a:r>
                      <a:r>
                        <a:rPr lang="en-US" alt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ch </a:t>
                      </a:r>
                      <a:r>
                        <a:rPr 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+</a:t>
                      </a:r>
                      <a:r>
                        <a:rPr lang="en-US" alt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 </a:t>
                      </a:r>
                      <a:r>
                        <a:rPr 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P</a:t>
                      </a:r>
                      <a:r>
                        <a:rPr lang="en-US" alt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ch </a:t>
                      </a:r>
                      <a:r>
                        <a:rPr 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/</a:t>
                      </a:r>
                      <a:r>
                        <a:rPr lang="en-US" alt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 L/R</a:t>
                      </a:r>
                      <a:endParaRPr lang="zh-CN" altLang="en-US" sz="1045" b="1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20V/-20V</a:t>
                      </a:r>
                      <a:endParaRPr lang="en-US" altLang="en-US" sz="1045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30A/-35A</a:t>
                      </a:r>
                      <a:endParaRPr lang="en-US" altLang="en-US" sz="1045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32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HM4616D</a:t>
                      </a:r>
                      <a:endParaRPr lang="en-US" altLang="en-US" sz="1045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Trench</a:t>
                      </a:r>
                      <a:endParaRPr lang="zh-CN" altLang="en-US" sz="1045" b="1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DFN5X6-8L</a:t>
                      </a:r>
                      <a:endParaRPr lang="en-US" altLang="en-US" sz="1045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N</a:t>
                      </a:r>
                      <a:r>
                        <a:rPr lang="en-US" alt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ch </a:t>
                      </a:r>
                      <a:r>
                        <a:rPr 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+</a:t>
                      </a:r>
                      <a:r>
                        <a:rPr lang="en-US" alt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 </a:t>
                      </a:r>
                      <a:r>
                        <a:rPr 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P</a:t>
                      </a:r>
                      <a:r>
                        <a:rPr lang="en-US" alt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ch </a:t>
                      </a:r>
                      <a:r>
                        <a:rPr 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/</a:t>
                      </a:r>
                      <a:r>
                        <a:rPr lang="en-US" alt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 L/R</a:t>
                      </a:r>
                      <a:endParaRPr lang="zh-CN" altLang="en-US" sz="1045" b="1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30V/-30V</a:t>
                      </a:r>
                      <a:endParaRPr lang="en-US" altLang="en-US" sz="1045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35A/-18A</a:t>
                      </a:r>
                      <a:endParaRPr lang="en-US" altLang="en-US" sz="1045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383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HM4618D</a:t>
                      </a:r>
                      <a:endParaRPr lang="en-US" altLang="en-US" sz="1045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Trench</a:t>
                      </a:r>
                      <a:endParaRPr lang="zh-CN" altLang="en-US" sz="1045" b="1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DFN5X6-8L</a:t>
                      </a:r>
                      <a:endParaRPr lang="en-US" altLang="en-US" sz="1045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N</a:t>
                      </a:r>
                      <a:r>
                        <a:rPr lang="en-US" alt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ch </a:t>
                      </a:r>
                      <a:r>
                        <a:rPr 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+</a:t>
                      </a:r>
                      <a:r>
                        <a:rPr lang="en-US" alt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 </a:t>
                      </a:r>
                      <a:r>
                        <a:rPr 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P</a:t>
                      </a:r>
                      <a:r>
                        <a:rPr lang="en-US" alt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ch </a:t>
                      </a:r>
                      <a:r>
                        <a:rPr 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/</a:t>
                      </a:r>
                      <a:r>
                        <a:rPr lang="en-US" alt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 L/R</a:t>
                      </a:r>
                      <a:endParaRPr lang="zh-CN" altLang="en-US" sz="1045" b="1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40V/-40V</a:t>
                      </a:r>
                      <a:endParaRPr lang="en-US" altLang="en-US" sz="1045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20A//-12A</a:t>
                      </a:r>
                      <a:endParaRPr lang="en-US" altLang="en-US" sz="1045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383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HM4611D</a:t>
                      </a:r>
                      <a:endParaRPr lang="en-US" altLang="en-US" sz="1045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Trench</a:t>
                      </a:r>
                      <a:endParaRPr lang="zh-CN" altLang="en-US" sz="1045" b="1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DFN5X6-8L</a:t>
                      </a:r>
                      <a:endParaRPr lang="en-US" altLang="en-US" sz="1045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N</a:t>
                      </a:r>
                      <a:r>
                        <a:rPr lang="en-US" alt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ch </a:t>
                      </a:r>
                      <a:r>
                        <a:rPr 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+</a:t>
                      </a:r>
                      <a:r>
                        <a:rPr lang="en-US" alt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 </a:t>
                      </a:r>
                      <a:r>
                        <a:rPr 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P</a:t>
                      </a:r>
                      <a:r>
                        <a:rPr lang="en-US" alt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ch </a:t>
                      </a:r>
                      <a:r>
                        <a:rPr 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/</a:t>
                      </a:r>
                      <a:r>
                        <a:rPr lang="en-US" alt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 L/R</a:t>
                      </a:r>
                      <a:endParaRPr lang="zh-CN" altLang="en-US" sz="1045" b="1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60V/-60V</a:t>
                      </a:r>
                      <a:endParaRPr lang="en-US" altLang="en-US" sz="1045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10A/-10A</a:t>
                      </a:r>
                      <a:endParaRPr lang="en-US" altLang="en-US" sz="1045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383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HM4615D</a:t>
                      </a:r>
                      <a:endParaRPr lang="en-US" altLang="en-US" sz="1045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Trench</a:t>
                      </a:r>
                      <a:endParaRPr lang="zh-CN" altLang="en-US" sz="1045" b="1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 dirty="0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DFN5X6-8L</a:t>
                      </a:r>
                      <a:endParaRPr lang="en-US" altLang="en-US" sz="1045" b="1" dirty="0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N</a:t>
                      </a:r>
                      <a:r>
                        <a:rPr lang="en-US" alt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ch </a:t>
                      </a:r>
                      <a:r>
                        <a:rPr 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+</a:t>
                      </a:r>
                      <a:r>
                        <a:rPr lang="en-US" alt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 </a:t>
                      </a:r>
                      <a:r>
                        <a:rPr 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P</a:t>
                      </a:r>
                      <a:r>
                        <a:rPr lang="en-US" alt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ch </a:t>
                      </a:r>
                      <a:r>
                        <a:rPr 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/</a:t>
                      </a:r>
                      <a:r>
                        <a:rPr lang="en-US" alt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 L/R</a:t>
                      </a:r>
                      <a:endParaRPr lang="zh-CN" altLang="en-US" sz="1045" b="1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100V/-100V</a:t>
                      </a:r>
                      <a:endParaRPr lang="en-US" altLang="en-US" sz="1045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 dirty="0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10A/-7A</a:t>
                      </a:r>
                      <a:endParaRPr lang="en-US" altLang="en-US" sz="1045" b="1" dirty="0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" name="副标题 9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304800" y="4305300"/>
            <a:ext cx="8724265" cy="476250"/>
          </a:xfrm>
        </p:spPr>
        <p:txBody>
          <a:bodyPr>
            <a:noAutofit/>
          </a:bodyPr>
          <a:lstStyle/>
          <a:p>
            <a:pPr algn="l"/>
            <a:r>
              <a:rPr lang="en-US" altLang="zh-CN" sz="1600" b="1" dirty="0">
                <a:solidFill>
                  <a:schemeClr val="bg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Application</a:t>
            </a:r>
            <a:r>
              <a:rPr lang="zh-CN" altLang="en-US" sz="1600" b="1" dirty="0">
                <a:solidFill>
                  <a:schemeClr val="bg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：</a:t>
            </a:r>
            <a:r>
              <a:rPr lang="en-US" altLang="zh-CN" sz="1600" dirty="0">
                <a:solidFill>
                  <a:schemeClr val="bg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Wire-less charger</a:t>
            </a:r>
            <a:r>
              <a:rPr lang="en-US" altLang="zh-CN" sz="1600" b="1" dirty="0">
                <a:solidFill>
                  <a:schemeClr val="bg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altLang="zh-CN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/ USB PD fast-charger /</a:t>
            </a:r>
            <a:r>
              <a:rPr lang="zh-CN" altLang="en-US" sz="16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Full-bridge structure circuit / Fascial gun </a:t>
            </a:r>
            <a:r>
              <a:rPr lang="en-US" altLang="zh-CN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/ High speed air blower / Smart door-lock / Drone / Model airplane / Moto driver</a:t>
            </a:r>
            <a:endParaRPr lang="en-US" altLang="zh-CN" sz="1600" dirty="0">
              <a:solidFill>
                <a:schemeClr val="bg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/>
              <a:t>8.超轻薄低压MOS</a:t>
            </a:r>
            <a:endParaRPr lang="zh-CN" altLang="en-US"/>
          </a:p>
        </p:txBody>
      </p:sp>
      <p:sp>
        <p:nvSpPr>
          <p:cNvPr id="8" name="TextBox 3"/>
          <p:cNvSpPr txBox="1"/>
          <p:nvPr>
            <p:custDataLst>
              <p:tags r:id="rId1"/>
            </p:custDataLst>
          </p:nvPr>
        </p:nvSpPr>
        <p:spPr>
          <a:xfrm>
            <a:off x="3498215" y="176530"/>
            <a:ext cx="565658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kern="2000" dirty="0">
                <a:effectLst/>
                <a:latin typeface="微软雅黑" panose="020B0503020204020204" charset="-122"/>
                <a:ea typeface="微软雅黑" panose="020B0503020204020204" charset="-122"/>
                <a:cs typeface="方正综艺简体" panose="03000509000000000000" charset="-122"/>
                <a:sym typeface="+mn-ea"/>
              </a:rPr>
              <a:t>Ultra-weight Ultra-thin package low voltage </a:t>
            </a:r>
            <a:r>
              <a:rPr lang="zh-CN" altLang="en-US" sz="1600" b="1" kern="2000" dirty="0">
                <a:effectLst/>
                <a:latin typeface="微软雅黑" panose="020B0503020204020204" charset="-122"/>
                <a:ea typeface="微软雅黑" panose="020B0503020204020204" charset="-122"/>
                <a:cs typeface="方正综艺简体" panose="03000509000000000000" charset="-122"/>
                <a:sym typeface="+mn-ea"/>
              </a:rPr>
              <a:t>MOS</a:t>
            </a:r>
            <a:r>
              <a:rPr lang="en-US" altLang="zh-CN" sz="1600" b="1" kern="2000" dirty="0">
                <a:effectLst/>
                <a:latin typeface="微软雅黑" panose="020B0503020204020204" charset="-122"/>
                <a:ea typeface="微软雅黑" panose="020B0503020204020204" charset="-122"/>
                <a:cs typeface="方正综艺简体" panose="03000509000000000000" charset="-122"/>
                <a:sym typeface="+mn-ea"/>
              </a:rPr>
              <a:t>FET</a:t>
            </a:r>
            <a:endParaRPr lang="en-US" altLang="zh-CN" sz="1600" b="1" kern="2000" dirty="0">
              <a:effectLst/>
              <a:latin typeface="微软雅黑" panose="020B0503020204020204" charset="-122"/>
              <a:ea typeface="微软雅黑" panose="020B0503020204020204" charset="-122"/>
              <a:cs typeface="方正综艺简体" panose="03000509000000000000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286000" y="2387600"/>
            <a:ext cx="4572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1.Sic二极管/GaN FET/IGBT单管</a:t>
            </a:r>
            <a:endParaRPr lang="zh-CN" altLang="en-US"/>
          </a:p>
        </p:txBody>
      </p:sp>
      <p:graphicFrame>
        <p:nvGraphicFramePr>
          <p:cNvPr id="5" name="表格 4"/>
          <p:cNvGraphicFramePr/>
          <p:nvPr>
            <p:custDataLst>
              <p:tags r:id="rId2"/>
            </p:custDataLst>
          </p:nvPr>
        </p:nvGraphicFramePr>
        <p:xfrm>
          <a:off x="314325" y="956810"/>
          <a:ext cx="8448677" cy="2148340"/>
        </p:xfrm>
        <a:graphic>
          <a:graphicData uri="http://schemas.openxmlformats.org/drawingml/2006/table">
            <a:tbl>
              <a:tblPr/>
              <a:tblGrid>
                <a:gridCol w="968867"/>
                <a:gridCol w="1238103"/>
                <a:gridCol w="918307"/>
                <a:gridCol w="768521"/>
                <a:gridCol w="735025"/>
                <a:gridCol w="504342"/>
                <a:gridCol w="422181"/>
                <a:gridCol w="472742"/>
                <a:gridCol w="403853"/>
                <a:gridCol w="656656"/>
                <a:gridCol w="687624"/>
                <a:gridCol w="672456"/>
              </a:tblGrid>
              <a:tr h="468000">
                <a:tc gridSpan="12"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zh-CN" sz="1650" b="1" kern="1200" dirty="0">
                          <a:solidFill>
                            <a:schemeClr val="bg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cs typeface="+mn-cs"/>
                        </a:rPr>
                        <a:t>DFN1006-3L</a:t>
                      </a:r>
                      <a:r>
                        <a:rPr lang="en-US" altLang="zh-CN" sz="1650" b="1" kern="1200" dirty="0">
                          <a:solidFill>
                            <a:schemeClr val="bg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cs typeface="+mn-cs"/>
                        </a:rPr>
                        <a:t> package</a:t>
                      </a:r>
                      <a:r>
                        <a:rPr lang="zh-CN" sz="1650" b="1" kern="1200" dirty="0">
                          <a:solidFill>
                            <a:schemeClr val="bg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cs typeface="+mn-cs"/>
                        </a:rPr>
                        <a:t> </a:t>
                      </a:r>
                      <a:r>
                        <a:rPr lang="en-US" altLang="zh-CN" sz="1650" b="1" kern="1200" dirty="0">
                          <a:solidFill>
                            <a:schemeClr val="bg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cs typeface="+mn-cs"/>
                        </a:rPr>
                        <a:t>low voltage </a:t>
                      </a:r>
                      <a:r>
                        <a:rPr lang="zh-CN" sz="1650" b="1" kern="1200" dirty="0">
                          <a:solidFill>
                            <a:schemeClr val="bg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cs typeface="+mn-cs"/>
                        </a:rPr>
                        <a:t>MOS</a:t>
                      </a:r>
                      <a:r>
                        <a:rPr lang="en-US" altLang="zh-CN" sz="1650" b="1" kern="1200" dirty="0">
                          <a:solidFill>
                            <a:schemeClr val="bg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cs typeface="+mn-cs"/>
                        </a:rPr>
                        <a:t>FET</a:t>
                      </a:r>
                      <a:endParaRPr lang="en-US" altLang="zh-CN" sz="1650" b="1" kern="1200" dirty="0">
                        <a:solidFill>
                          <a:schemeClr val="bg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微软雅黑" panose="020B0503020204020204" charset="-122"/>
                        <a:cs typeface="+mn-cs"/>
                      </a:endParaRPr>
                    </a:p>
                  </a:txBody>
                  <a:tcPr marL="6984" marR="6984" marT="6984" marB="25144" anchor="ctr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cap="flat">
                      <a:noFill/>
                    </a:ln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786588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1050" b="1" dirty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Part Number</a:t>
                      </a:r>
                      <a:endParaRPr lang="zh-CN" altLang="en-US" sz="1050" b="1" dirty="0">
                        <a:solidFill>
                          <a:srgbClr val="FFFFFF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50" b="1">
                          <a:solidFill>
                            <a:srgbClr val="FFFFFF"/>
                          </a:solidFill>
                          <a:latin typeface="微软雅黑" panose="020B0503020204020204" charset="-122"/>
                        </a:rPr>
                        <a:t>Technology</a:t>
                      </a:r>
                      <a:endParaRPr lang="en-US" altLang="en-US" sz="1050" b="1">
                        <a:solidFill>
                          <a:srgbClr val="FFFFFF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1050" b="1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Package</a:t>
                      </a:r>
                      <a:endParaRPr lang="zh-CN" altLang="en-US" sz="1050" b="1">
                        <a:solidFill>
                          <a:srgbClr val="FFFFFF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1050" b="1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Polarity</a:t>
                      </a:r>
                      <a:endParaRPr lang="zh-CN" altLang="en-US" sz="1050" b="1">
                        <a:solidFill>
                          <a:srgbClr val="FFFFFF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50" b="1">
                          <a:solidFill>
                            <a:srgbClr val="FFFFFF"/>
                          </a:solidFill>
                          <a:latin typeface="微软雅黑" panose="020B0503020204020204" charset="-122"/>
                        </a:rPr>
                        <a:t>VDS            (Max)      (BVDSS(V)</a:t>
                      </a:r>
                      <a:endParaRPr lang="en-US" altLang="en-US" sz="1050" b="1">
                        <a:solidFill>
                          <a:srgbClr val="FFFFFF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50" b="1">
                          <a:solidFill>
                            <a:srgbClr val="FFFFFF"/>
                          </a:solidFill>
                          <a:latin typeface="微软雅黑" panose="020B0503020204020204" charset="-122"/>
                        </a:rPr>
                        <a:t>ID (Max) (ID(A))</a:t>
                      </a:r>
                      <a:endParaRPr lang="en-US" altLang="en-US" sz="1050" b="1">
                        <a:solidFill>
                          <a:srgbClr val="FFFFFF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50" b="1">
                          <a:solidFill>
                            <a:srgbClr val="FFFFFF"/>
                          </a:solidFill>
                          <a:latin typeface="微软雅黑" panose="020B0503020204020204" charset="-122"/>
                        </a:rPr>
                        <a:t>IDM</a:t>
                      </a:r>
                      <a:endParaRPr lang="en-US" altLang="en-US" sz="1050" b="1">
                        <a:solidFill>
                          <a:srgbClr val="FFFFFF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50" b="1">
                          <a:solidFill>
                            <a:srgbClr val="FFFFFF"/>
                          </a:solidFill>
                          <a:latin typeface="微软雅黑" panose="020B0503020204020204" charset="-122"/>
                        </a:rPr>
                        <a:t>VTH (Typ)</a:t>
                      </a:r>
                      <a:endParaRPr lang="en-US" altLang="en-US" sz="1050" b="1">
                        <a:solidFill>
                          <a:srgbClr val="FFFFFF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50" b="1">
                          <a:solidFill>
                            <a:srgbClr val="FFFFFF"/>
                          </a:solidFill>
                          <a:latin typeface="微软雅黑" panose="020B0503020204020204" charset="-122"/>
                        </a:rPr>
                        <a:t>VGS</a:t>
                      </a:r>
                      <a:endParaRPr lang="en-US" altLang="en-US" sz="1050" b="1">
                        <a:solidFill>
                          <a:srgbClr val="FFFFFF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50" b="1">
                          <a:solidFill>
                            <a:srgbClr val="FFFFFF"/>
                          </a:solidFill>
                          <a:latin typeface="微软雅黑" panose="020B0503020204020204" charset="-122"/>
                        </a:rPr>
                        <a:t>RDS(ON)</a:t>
                      </a:r>
                      <a:endParaRPr lang="en-US" sz="1050" b="1">
                        <a:solidFill>
                          <a:srgbClr val="FFFFFF"/>
                        </a:solidFill>
                        <a:latin typeface="微软雅黑" panose="020B0503020204020204" charset="-122"/>
                      </a:endParaRPr>
                    </a:p>
                    <a:p>
                      <a:pPr algn="ctr">
                        <a:buNone/>
                      </a:pPr>
                      <a:r>
                        <a:rPr lang="en-US" sz="1050" b="1">
                          <a:solidFill>
                            <a:srgbClr val="FFFFFF"/>
                          </a:solidFill>
                          <a:latin typeface="微软雅黑" panose="020B0503020204020204" charset="-122"/>
                        </a:rPr>
                        <a:t>@-10V Typ(mΩ) </a:t>
                      </a:r>
                      <a:endParaRPr lang="en-US" altLang="en-US" sz="1050" b="1">
                        <a:solidFill>
                          <a:srgbClr val="FFFFFF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50" b="1">
                          <a:solidFill>
                            <a:srgbClr val="FFFFFF"/>
                          </a:solidFill>
                          <a:latin typeface="微软雅黑" panose="020B0503020204020204" charset="-122"/>
                        </a:rPr>
                        <a:t>RDS(ON)</a:t>
                      </a:r>
                      <a:endParaRPr lang="en-US" sz="1050" b="1">
                        <a:solidFill>
                          <a:srgbClr val="FFFFFF"/>
                        </a:solidFill>
                        <a:latin typeface="微软雅黑" panose="020B0503020204020204" charset="-122"/>
                      </a:endParaRPr>
                    </a:p>
                    <a:p>
                      <a:pPr algn="ctr">
                        <a:buNone/>
                      </a:pPr>
                      <a:r>
                        <a:rPr lang="en-US" sz="1050" b="1">
                          <a:solidFill>
                            <a:srgbClr val="FFFFFF"/>
                          </a:solidFill>
                          <a:latin typeface="微软雅黑" panose="020B0503020204020204" charset="-122"/>
                        </a:rPr>
                        <a:t>@-4.5V Typ(mΩ)</a:t>
                      </a:r>
                      <a:endParaRPr lang="en-US" altLang="en-US" sz="1050" b="1">
                        <a:solidFill>
                          <a:srgbClr val="FFFFFF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50" b="1">
                          <a:solidFill>
                            <a:srgbClr val="FFFFFF"/>
                          </a:solidFill>
                          <a:latin typeface="微软雅黑" panose="020B0503020204020204" charset="-122"/>
                        </a:rPr>
                        <a:t>RDS(ON)</a:t>
                      </a:r>
                      <a:endParaRPr lang="en-US" sz="1050" b="1">
                        <a:solidFill>
                          <a:srgbClr val="FFFFFF"/>
                        </a:solidFill>
                        <a:latin typeface="微软雅黑" panose="020B0503020204020204" charset="-122"/>
                      </a:endParaRPr>
                    </a:p>
                    <a:p>
                      <a:pPr algn="ctr">
                        <a:buNone/>
                      </a:pPr>
                      <a:r>
                        <a:rPr lang="en-US" sz="1050" b="1">
                          <a:solidFill>
                            <a:srgbClr val="FFFFFF"/>
                          </a:solidFill>
                          <a:latin typeface="微软雅黑" panose="020B0503020204020204" charset="-122"/>
                        </a:rPr>
                        <a:t>@-2.5V Typ(mΩ)</a:t>
                      </a:r>
                      <a:endParaRPr lang="en-US" altLang="en-US" sz="1050" b="1">
                        <a:solidFill>
                          <a:srgbClr val="FFFFFF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</a:tr>
              <a:tr h="447233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5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HM2301DR</a:t>
                      </a:r>
                      <a:endParaRPr lang="en-US" altLang="en-US" sz="105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1050" b="1" dirty="0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Trench</a:t>
                      </a:r>
                      <a:endParaRPr lang="zh-CN" altLang="en-US" sz="1050" b="1" dirty="0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5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DFN1006-3L</a:t>
                      </a:r>
                      <a:endParaRPr lang="en-US" altLang="en-US" sz="105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1050" b="1" dirty="0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P</a:t>
                      </a:r>
                      <a:r>
                        <a:rPr lang="en-US" altLang="zh-CN" sz="1050" b="1" dirty="0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ch </a:t>
                      </a:r>
                      <a:r>
                        <a:rPr lang="zh-CN" sz="1050" b="1" dirty="0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/</a:t>
                      </a:r>
                      <a:r>
                        <a:rPr lang="en-US" altLang="zh-CN" sz="1050" b="1" dirty="0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 </a:t>
                      </a:r>
                      <a:r>
                        <a:rPr lang="zh-CN" sz="1050" b="1" dirty="0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ESD</a:t>
                      </a:r>
                      <a:r>
                        <a:rPr lang="en-US" altLang="zh-CN" sz="1050" b="1" dirty="0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 protection</a:t>
                      </a:r>
                      <a:endParaRPr lang="en-US" altLang="zh-CN" sz="1050" b="1" dirty="0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5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-20V</a:t>
                      </a:r>
                      <a:endParaRPr lang="en-US" altLang="en-US" sz="105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5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-0.8A</a:t>
                      </a:r>
                      <a:endParaRPr lang="en-US" altLang="en-US" sz="105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5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-4A</a:t>
                      </a:r>
                      <a:endParaRPr lang="en-US" altLang="en-US" sz="105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5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-0.45V</a:t>
                      </a:r>
                      <a:endParaRPr lang="en-US" altLang="en-US" sz="105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5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-6V</a:t>
                      </a:r>
                      <a:endParaRPr lang="en-US" altLang="en-US" sz="105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en-US" sz="105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5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350mΩ</a:t>
                      </a:r>
                      <a:endParaRPr lang="en-US" altLang="en-US" sz="105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5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440mΩ</a:t>
                      </a:r>
                      <a:endParaRPr lang="en-US" altLang="en-US" sz="105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6519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50" b="1" dirty="0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HM2302DR</a:t>
                      </a:r>
                      <a:endParaRPr lang="en-US" altLang="en-US" sz="1050" b="1" dirty="0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1050" b="1" dirty="0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Trench</a:t>
                      </a:r>
                      <a:endParaRPr lang="zh-CN" altLang="en-US" sz="1050" b="1" dirty="0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5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DFN1006-3L</a:t>
                      </a:r>
                      <a:endParaRPr lang="en-US" altLang="en-US" sz="105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1050" b="1" dirty="0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P</a:t>
                      </a:r>
                      <a:r>
                        <a:rPr lang="en-US" altLang="zh-CN" sz="1050" b="1" dirty="0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ch </a:t>
                      </a:r>
                      <a:r>
                        <a:rPr lang="zh-CN" sz="1050" b="1" dirty="0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/</a:t>
                      </a:r>
                      <a:r>
                        <a:rPr lang="en-US" altLang="zh-CN" sz="1050" b="1" dirty="0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 </a:t>
                      </a:r>
                      <a:r>
                        <a:rPr lang="zh-CN" sz="1050" b="1" dirty="0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ESD</a:t>
                      </a:r>
                      <a:r>
                        <a:rPr lang="en-US" altLang="zh-CN" sz="1050" b="1" dirty="0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 protection</a:t>
                      </a:r>
                      <a:endParaRPr lang="en-US" altLang="en-US" sz="105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5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20V</a:t>
                      </a:r>
                      <a:endParaRPr lang="en-US" altLang="en-US" sz="105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5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0.9A</a:t>
                      </a:r>
                      <a:endParaRPr lang="en-US" altLang="en-US" sz="105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5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3.6A</a:t>
                      </a:r>
                      <a:endParaRPr lang="en-US" altLang="en-US" sz="105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5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0.45V</a:t>
                      </a:r>
                      <a:endParaRPr lang="en-US" altLang="en-US" sz="105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5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6V</a:t>
                      </a:r>
                      <a:endParaRPr lang="en-US" altLang="en-US" sz="105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en-US" sz="105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5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220mΩ</a:t>
                      </a:r>
                      <a:endParaRPr lang="en-US" altLang="en-US" sz="105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50" b="1" dirty="0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260mΩ</a:t>
                      </a:r>
                      <a:endParaRPr lang="en-US" altLang="en-US" sz="1050" b="1" dirty="0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" name="副标题 9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292100" y="3333750"/>
            <a:ext cx="8526780" cy="1143000"/>
          </a:xfrm>
        </p:spPr>
        <p:txBody>
          <a:bodyPr>
            <a:normAutofit/>
          </a:bodyPr>
          <a:lstStyle/>
          <a:p>
            <a:pPr algn="l"/>
            <a:r>
              <a:rPr lang="en-US" altLang="zh-CN" sz="1500" b="1" dirty="0">
                <a:solidFill>
                  <a:schemeClr val="bg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Advantage</a:t>
            </a:r>
            <a:r>
              <a:rPr lang="zh-CN" altLang="en-US" sz="1500" b="1" dirty="0">
                <a:solidFill>
                  <a:schemeClr val="bg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：</a:t>
            </a:r>
            <a:r>
              <a:rPr lang="en-US" altLang="zh-CN" sz="1500" dirty="0">
                <a:solidFill>
                  <a:schemeClr val="bg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Ultra-low Vth</a:t>
            </a:r>
            <a:r>
              <a:rPr lang="zh-CN" altLang="en-US" sz="1450" dirty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；</a:t>
            </a:r>
            <a:r>
              <a:rPr lang="en-US" altLang="zh-CN" sz="1450" dirty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have a ESD protection diode between Gate and Source</a:t>
            </a:r>
            <a:endParaRPr lang="en-US" altLang="zh-CN" sz="1450" dirty="0">
              <a:solidFill>
                <a:schemeClr val="bg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l"/>
            <a:endParaRPr lang="en-US" altLang="zh-CN" sz="1650" b="1" dirty="0">
              <a:solidFill>
                <a:schemeClr val="bg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algn="l"/>
            <a:r>
              <a:rPr lang="en-US" altLang="zh-CN" sz="1500" b="1" dirty="0">
                <a:solidFill>
                  <a:schemeClr val="bg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Application</a:t>
            </a:r>
            <a:r>
              <a:rPr lang="zh-CN" altLang="en-US" sz="1500" b="1" dirty="0">
                <a:solidFill>
                  <a:schemeClr val="bg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：</a:t>
            </a:r>
            <a:r>
              <a:rPr lang="en-US" altLang="zh-CN" sz="1450" dirty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TWS</a:t>
            </a:r>
            <a:r>
              <a:rPr lang="en-US" altLang="zh-CN" sz="1450" dirty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 Bluetooth earphone / Smart watch / Smart ring / Other smart wearable products / E-cigarettes</a:t>
            </a:r>
            <a:endParaRPr lang="en-US" altLang="zh-CN" sz="1450" dirty="0">
              <a:solidFill>
                <a:schemeClr val="bg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/>
              <a:t>8</a:t>
            </a:r>
            <a:r>
              <a:rPr lang="en-US" altLang="zh-CN" dirty="0" smtClean="0"/>
              <a:t>-2.1</a:t>
            </a:r>
            <a:endParaRPr lang="en-US" altLang="zh-CN" dirty="0"/>
          </a:p>
        </p:txBody>
      </p:sp>
      <p:sp>
        <p:nvSpPr>
          <p:cNvPr id="8" name="TextBox 3"/>
          <p:cNvSpPr txBox="1"/>
          <p:nvPr>
            <p:custDataLst>
              <p:tags r:id="rId1"/>
            </p:custDataLst>
          </p:nvPr>
        </p:nvSpPr>
        <p:spPr>
          <a:xfrm>
            <a:off x="3429000" y="176530"/>
            <a:ext cx="563181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kern="2000" dirty="0">
                <a:effectLst/>
                <a:latin typeface="微软雅黑" panose="020B0503020204020204" charset="-122"/>
                <a:ea typeface="微软雅黑" panose="020B0503020204020204" charset="-122"/>
                <a:cs typeface="方正综艺简体" panose="03000509000000000000" charset="-122"/>
                <a:sym typeface="+mn-ea"/>
              </a:rPr>
              <a:t>Ultra-weight Ultra-thin package low voltage </a:t>
            </a:r>
            <a:r>
              <a:rPr lang="zh-CN" altLang="en-US" sz="1600" b="1" kern="2000" dirty="0">
                <a:effectLst/>
                <a:latin typeface="微软雅黑" panose="020B0503020204020204" charset="-122"/>
                <a:ea typeface="微软雅黑" panose="020B0503020204020204" charset="-122"/>
                <a:cs typeface="方正综艺简体" panose="03000509000000000000" charset="-122"/>
                <a:sym typeface="+mn-ea"/>
              </a:rPr>
              <a:t>MOS</a:t>
            </a:r>
            <a:r>
              <a:rPr lang="en-US" altLang="zh-CN" sz="1600" b="1" kern="2000" dirty="0">
                <a:effectLst/>
                <a:latin typeface="微软雅黑" panose="020B0503020204020204" charset="-122"/>
                <a:ea typeface="微软雅黑" panose="020B0503020204020204" charset="-122"/>
                <a:cs typeface="方正综艺简体" panose="03000509000000000000" charset="-122"/>
                <a:sym typeface="+mn-ea"/>
              </a:rPr>
              <a:t>FET</a:t>
            </a:r>
            <a:endParaRPr lang="zh-CN" altLang="en-US" sz="1600" b="1" kern="20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方正综艺简体" panose="03000509000000000000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286000" y="2387600"/>
            <a:ext cx="4572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1.Sic二极管/GaN FET/IGBT单管</a:t>
            </a:r>
            <a:endParaRPr lang="zh-CN" altLang="en-US"/>
          </a:p>
        </p:txBody>
      </p:sp>
      <p:graphicFrame>
        <p:nvGraphicFramePr>
          <p:cNvPr id="5" name="表格 4"/>
          <p:cNvGraphicFramePr/>
          <p:nvPr>
            <p:custDataLst>
              <p:tags r:id="rId2"/>
            </p:custDataLst>
          </p:nvPr>
        </p:nvGraphicFramePr>
        <p:xfrm>
          <a:off x="313690" y="727710"/>
          <a:ext cx="8525510" cy="3596640"/>
        </p:xfrm>
        <a:graphic>
          <a:graphicData uri="http://schemas.openxmlformats.org/drawingml/2006/table">
            <a:tbl>
              <a:tblPr/>
              <a:tblGrid>
                <a:gridCol w="977900"/>
                <a:gridCol w="1070610"/>
                <a:gridCol w="838200"/>
                <a:gridCol w="685800"/>
                <a:gridCol w="685800"/>
                <a:gridCol w="533400"/>
                <a:gridCol w="533400"/>
                <a:gridCol w="533400"/>
                <a:gridCol w="450215"/>
                <a:gridCol w="692785"/>
                <a:gridCol w="685800"/>
                <a:gridCol w="838200"/>
              </a:tblGrid>
              <a:tr h="387350">
                <a:tc gridSpan="12"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zh-CN" sz="1650" b="1" kern="1200" dirty="0">
                          <a:solidFill>
                            <a:schemeClr val="bg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cs typeface="+mn-cs"/>
                        </a:rPr>
                        <a:t>DFN2X2-6L</a:t>
                      </a:r>
                      <a:r>
                        <a:rPr lang="en-US" altLang="zh-CN" sz="1650" b="1" kern="1200" dirty="0">
                          <a:solidFill>
                            <a:schemeClr val="bg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cs typeface="+mn-cs"/>
                        </a:rPr>
                        <a:t> package</a:t>
                      </a:r>
                      <a:r>
                        <a:rPr lang="zh-CN" sz="1650" b="1" kern="1200" dirty="0">
                          <a:solidFill>
                            <a:schemeClr val="bg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cs typeface="+mn-cs"/>
                        </a:rPr>
                        <a:t> </a:t>
                      </a:r>
                      <a:r>
                        <a:rPr lang="en-US" altLang="zh-CN" sz="1650" b="1" kern="1200" dirty="0">
                          <a:solidFill>
                            <a:schemeClr val="bg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cs typeface="+mn-cs"/>
                        </a:rPr>
                        <a:t>low voltage </a:t>
                      </a:r>
                      <a:r>
                        <a:rPr lang="zh-CN" sz="1650" b="1" kern="1200" dirty="0">
                          <a:solidFill>
                            <a:schemeClr val="bg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cs typeface="+mn-cs"/>
                        </a:rPr>
                        <a:t>MOS</a:t>
                      </a:r>
                      <a:r>
                        <a:rPr lang="en-US" altLang="zh-CN" sz="1650" b="1" kern="1200" dirty="0">
                          <a:solidFill>
                            <a:schemeClr val="bg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cs typeface="+mn-cs"/>
                        </a:rPr>
                        <a:t>FET</a:t>
                      </a:r>
                      <a:endParaRPr lang="en-US" altLang="zh-CN" sz="1650" b="1" kern="1200" dirty="0">
                        <a:solidFill>
                          <a:schemeClr val="bg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微软雅黑" panose="020B0503020204020204" charset="-122"/>
                        <a:cs typeface="+mn-cs"/>
                      </a:endParaRPr>
                    </a:p>
                  </a:txBody>
                  <a:tcPr marL="6984" marR="6984" marT="6984" marB="25144" anchor="ctr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cap="flat">
                      <a:noFill/>
                    </a:ln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52578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1000" b="1" dirty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Part Number</a:t>
                      </a:r>
                      <a:endParaRPr lang="zh-CN" altLang="en-US" sz="1000" b="1" dirty="0">
                        <a:solidFill>
                          <a:srgbClr val="FFFFFF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微软雅黑" panose="020B0503020204020204" charset="-122"/>
                        </a:rPr>
                        <a:t>Technology</a:t>
                      </a:r>
                      <a:endParaRPr lang="en-US" altLang="en-US" sz="1000" b="1" dirty="0">
                        <a:solidFill>
                          <a:srgbClr val="FFFFFF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1000" b="1" dirty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Package</a:t>
                      </a:r>
                      <a:endParaRPr lang="zh-CN" altLang="en-US" sz="1000" b="1" dirty="0">
                        <a:solidFill>
                          <a:srgbClr val="FFFFFF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1000" b="1" dirty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Polarity</a:t>
                      </a:r>
                      <a:endParaRPr lang="zh-CN" altLang="en-US" sz="1000" b="1" dirty="0">
                        <a:solidFill>
                          <a:srgbClr val="FFFFFF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微软雅黑" panose="020B0503020204020204" charset="-122"/>
                        </a:rPr>
                        <a:t>VDS (Max)      (BVDSS(V)</a:t>
                      </a:r>
                      <a:endParaRPr lang="en-US" altLang="en-US" sz="1000" b="1" dirty="0">
                        <a:solidFill>
                          <a:srgbClr val="FFFFFF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微软雅黑" panose="020B0503020204020204" charset="-122"/>
                        </a:rPr>
                        <a:t>ID  (Max) (ID(A))</a:t>
                      </a:r>
                      <a:endParaRPr lang="en-US" altLang="en-US" sz="1000" b="1" dirty="0">
                        <a:solidFill>
                          <a:srgbClr val="FFFFFF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微软雅黑" panose="020B0503020204020204" charset="-122"/>
                        </a:rPr>
                        <a:t>IDM</a:t>
                      </a:r>
                      <a:endParaRPr lang="en-US" altLang="en-US" sz="1000" b="1" dirty="0">
                        <a:solidFill>
                          <a:srgbClr val="FFFFFF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微软雅黑" panose="020B0503020204020204" charset="-122"/>
                        </a:rPr>
                        <a:t>VTH (</a:t>
                      </a:r>
                      <a:r>
                        <a:rPr lang="en-US" sz="1000" b="1" dirty="0" err="1">
                          <a:solidFill>
                            <a:srgbClr val="FFFFFF"/>
                          </a:solidFill>
                          <a:latin typeface="微软雅黑" panose="020B0503020204020204" charset="-122"/>
                        </a:rPr>
                        <a:t>Typ</a:t>
                      </a: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微软雅黑" panose="020B0503020204020204" charset="-122"/>
                        </a:rPr>
                        <a:t>)</a:t>
                      </a:r>
                      <a:endParaRPr lang="en-US" altLang="en-US" sz="1000" b="1" dirty="0">
                        <a:solidFill>
                          <a:srgbClr val="FFFFFF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微软雅黑" panose="020B0503020204020204" charset="-122"/>
                        </a:rPr>
                        <a:t>VGS</a:t>
                      </a:r>
                      <a:endParaRPr lang="en-US" altLang="en-US" sz="1000" b="1" dirty="0">
                        <a:solidFill>
                          <a:srgbClr val="FFFFFF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微软雅黑" panose="020B0503020204020204" charset="-122"/>
                        </a:rPr>
                        <a:t>RDS(ON)</a:t>
                      </a:r>
                      <a:endParaRPr lang="en-US" sz="1000" b="1" dirty="0">
                        <a:solidFill>
                          <a:srgbClr val="FFFFFF"/>
                        </a:solidFill>
                        <a:latin typeface="微软雅黑" panose="020B0503020204020204" charset="-122"/>
                      </a:endParaRPr>
                    </a:p>
                    <a:p>
                      <a:pPr algn="ctr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微软雅黑" panose="020B0503020204020204" charset="-122"/>
                        </a:rPr>
                        <a:t>@-10V </a:t>
                      </a:r>
                      <a:r>
                        <a:rPr lang="en-US" sz="1000" b="1" dirty="0" err="1">
                          <a:solidFill>
                            <a:srgbClr val="FFFFFF"/>
                          </a:solidFill>
                          <a:latin typeface="微软雅黑" panose="020B0503020204020204" charset="-122"/>
                        </a:rPr>
                        <a:t>Typ</a:t>
                      </a: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微软雅黑" panose="020B0503020204020204" charset="-122"/>
                        </a:rPr>
                        <a:t>(</a:t>
                      </a:r>
                      <a:r>
                        <a:rPr lang="en-US" sz="1000" b="1" dirty="0" err="1">
                          <a:solidFill>
                            <a:srgbClr val="FFFFFF"/>
                          </a:solidFill>
                          <a:latin typeface="微软雅黑" panose="020B0503020204020204" charset="-122"/>
                        </a:rPr>
                        <a:t>mΩ</a:t>
                      </a: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微软雅黑" panose="020B0503020204020204" charset="-122"/>
                        </a:rPr>
                        <a:t>) </a:t>
                      </a:r>
                      <a:endParaRPr lang="en-US" altLang="en-US" sz="1000" b="1" dirty="0">
                        <a:solidFill>
                          <a:srgbClr val="FFFFFF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微软雅黑" panose="020B0503020204020204" charset="-122"/>
                        </a:rPr>
                        <a:t>RDS(ON)</a:t>
                      </a:r>
                      <a:endParaRPr lang="en-US" sz="1000" b="1" dirty="0">
                        <a:solidFill>
                          <a:srgbClr val="FFFFFF"/>
                        </a:solidFill>
                        <a:latin typeface="微软雅黑" panose="020B0503020204020204" charset="-122"/>
                      </a:endParaRPr>
                    </a:p>
                    <a:p>
                      <a:pPr algn="ctr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微软雅黑" panose="020B0503020204020204" charset="-122"/>
                        </a:rPr>
                        <a:t>@-4.5V </a:t>
                      </a:r>
                      <a:r>
                        <a:rPr lang="en-US" sz="1000" b="1" dirty="0" err="1">
                          <a:solidFill>
                            <a:srgbClr val="FFFFFF"/>
                          </a:solidFill>
                          <a:latin typeface="微软雅黑" panose="020B0503020204020204" charset="-122"/>
                        </a:rPr>
                        <a:t>Typ</a:t>
                      </a: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微软雅黑" panose="020B0503020204020204" charset="-122"/>
                        </a:rPr>
                        <a:t>(</a:t>
                      </a:r>
                      <a:r>
                        <a:rPr lang="en-US" sz="1000" b="1" dirty="0" err="1">
                          <a:solidFill>
                            <a:srgbClr val="FFFFFF"/>
                          </a:solidFill>
                          <a:latin typeface="微软雅黑" panose="020B0503020204020204" charset="-122"/>
                        </a:rPr>
                        <a:t>mΩ</a:t>
                      </a: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微软雅黑" panose="020B0503020204020204" charset="-122"/>
                        </a:rPr>
                        <a:t>)</a:t>
                      </a:r>
                      <a:endParaRPr lang="en-US" altLang="en-US" sz="1000" b="1" dirty="0">
                        <a:solidFill>
                          <a:srgbClr val="FFFFFF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微软雅黑" panose="020B0503020204020204" charset="-122"/>
                        </a:rPr>
                        <a:t>RDS(ON)</a:t>
                      </a:r>
                      <a:endParaRPr lang="en-US" sz="1000" b="1" dirty="0">
                        <a:solidFill>
                          <a:srgbClr val="FFFFFF"/>
                        </a:solidFill>
                        <a:latin typeface="微软雅黑" panose="020B0503020204020204" charset="-122"/>
                      </a:endParaRPr>
                    </a:p>
                    <a:p>
                      <a:pPr algn="ctr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微软雅黑" panose="020B0503020204020204" charset="-122"/>
                        </a:rPr>
                        <a:t>@-2.5V </a:t>
                      </a:r>
                      <a:r>
                        <a:rPr lang="en-US" sz="1000" b="1" dirty="0" err="1">
                          <a:solidFill>
                            <a:srgbClr val="FFFFFF"/>
                          </a:solidFill>
                          <a:latin typeface="微软雅黑" panose="020B0503020204020204" charset="-122"/>
                        </a:rPr>
                        <a:t>Typ</a:t>
                      </a: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微软雅黑" panose="020B0503020204020204" charset="-122"/>
                        </a:rPr>
                        <a:t>(</a:t>
                      </a:r>
                      <a:r>
                        <a:rPr lang="en-US" sz="1000" b="1" dirty="0" err="1">
                          <a:solidFill>
                            <a:srgbClr val="FFFFFF"/>
                          </a:solidFill>
                          <a:latin typeface="微软雅黑" panose="020B0503020204020204" charset="-122"/>
                        </a:rPr>
                        <a:t>mΩ</a:t>
                      </a: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微软雅黑" panose="020B0503020204020204" charset="-122"/>
                        </a:rPr>
                        <a:t>)</a:t>
                      </a:r>
                      <a:endParaRPr lang="en-US" altLang="en-US" sz="1000" b="1" dirty="0">
                        <a:solidFill>
                          <a:srgbClr val="FFFFFF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</a:tr>
              <a:tr h="2438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 dirty="0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HM09P12D</a:t>
                      </a:r>
                      <a:endParaRPr lang="en-US" altLang="en-US" sz="1000" b="1" dirty="0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1000" b="1" dirty="0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Trench</a:t>
                      </a:r>
                      <a:endParaRPr lang="zh-CN" altLang="en-US" sz="1000" b="1" dirty="0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 dirty="0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DFN2X2-6L</a:t>
                      </a:r>
                      <a:endParaRPr lang="en-US" altLang="en-US" sz="1000" b="1" dirty="0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1000" b="1" dirty="0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P</a:t>
                      </a:r>
                      <a:r>
                        <a:rPr lang="en-US" altLang="zh-CN" sz="1000" b="1" dirty="0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ch</a:t>
                      </a:r>
                      <a:endParaRPr lang="en-US" altLang="zh-CN" sz="1000" b="1" dirty="0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-12V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-9A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-27A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-0.6V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-12V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en-US" sz="1000" b="1" dirty="0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17mΩ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24mΩ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38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 dirty="0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HM16P12D</a:t>
                      </a:r>
                      <a:endParaRPr lang="en-US" altLang="en-US" sz="1000" b="1" dirty="0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1000" b="1" dirty="0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Trench</a:t>
                      </a:r>
                      <a:endParaRPr lang="zh-CN" altLang="en-US" sz="1000" b="1" dirty="0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 dirty="0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DFN2X2-6L</a:t>
                      </a:r>
                      <a:endParaRPr lang="en-US" altLang="en-US" sz="1000" b="1" dirty="0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1000" b="1" dirty="0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P</a:t>
                      </a:r>
                      <a:r>
                        <a:rPr lang="en-US" altLang="zh-CN" sz="1000" b="1" dirty="0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ch</a:t>
                      </a:r>
                      <a:endParaRPr lang="en-US" altLang="zh-CN" sz="1000" b="1" dirty="0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 dirty="0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-12V</a:t>
                      </a:r>
                      <a:endParaRPr lang="en-US" altLang="en-US" sz="1000" b="1" dirty="0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-16A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-65A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-0.7V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-12V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11.5mΩ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14mΩ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38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 dirty="0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HM2305D</a:t>
                      </a:r>
                      <a:endParaRPr lang="en-US" altLang="en-US" sz="1000" b="1" dirty="0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1000" b="1" dirty="0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Trench</a:t>
                      </a:r>
                      <a:endParaRPr lang="zh-CN" altLang="en-US" sz="1000" b="1" dirty="0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 dirty="0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DFN2X2-6L</a:t>
                      </a:r>
                      <a:endParaRPr lang="en-US" altLang="en-US" sz="1000" b="1" dirty="0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1000" b="1" dirty="0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P</a:t>
                      </a:r>
                      <a:r>
                        <a:rPr lang="en-US" altLang="zh-CN" sz="1000" b="1" dirty="0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ch</a:t>
                      </a:r>
                      <a:endParaRPr lang="en-US" altLang="zh-CN" sz="1000" b="1" dirty="0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 dirty="0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-20V</a:t>
                      </a:r>
                      <a:endParaRPr lang="en-US" altLang="en-US" sz="1000" b="1" dirty="0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 dirty="0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-8A</a:t>
                      </a:r>
                      <a:endParaRPr lang="en-US" altLang="en-US" sz="1000" b="1" dirty="0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-32A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-0.7V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-12V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39mΩ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58mΩ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447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 dirty="0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HM3401DR</a:t>
                      </a:r>
                      <a:endParaRPr lang="en-US" altLang="en-US" sz="1000" b="1" dirty="0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1000" b="1" dirty="0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Trench</a:t>
                      </a:r>
                      <a:endParaRPr lang="zh-CN" altLang="en-US" sz="1000" b="1" dirty="0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 dirty="0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DFN2X2-6L</a:t>
                      </a:r>
                      <a:endParaRPr lang="en-US" altLang="en-US" sz="1000" b="1" dirty="0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1000" b="1" dirty="0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P</a:t>
                      </a:r>
                      <a:r>
                        <a:rPr lang="en-US" altLang="zh-CN" sz="1000" b="1" dirty="0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ch</a:t>
                      </a:r>
                      <a:endParaRPr lang="en-US" altLang="zh-CN" sz="1000" b="1" dirty="0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 dirty="0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-30V</a:t>
                      </a:r>
                      <a:endParaRPr lang="en-US" altLang="en-US" sz="1000" b="1" dirty="0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 dirty="0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-6A</a:t>
                      </a:r>
                      <a:endParaRPr lang="en-US" altLang="en-US" sz="1000" b="1" dirty="0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 dirty="0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-30A</a:t>
                      </a:r>
                      <a:endParaRPr lang="en-US" altLang="en-US" sz="1000" b="1" dirty="0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-1.0V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-12V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50mΩ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64mΩ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95mΩ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320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HM2319D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1000" b="1" dirty="0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Trench</a:t>
                      </a:r>
                      <a:endParaRPr lang="zh-CN" altLang="en-US" sz="1000" b="1" dirty="0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 dirty="0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DFN2X2-6L</a:t>
                      </a:r>
                      <a:endParaRPr lang="en-US" altLang="en-US" sz="1000" b="1" dirty="0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1000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P</a:t>
                      </a:r>
                      <a:r>
                        <a:rPr lang="en-US" altLang="zh-CN" sz="1000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ch</a:t>
                      </a:r>
                      <a:endParaRPr lang="en-US" altLang="zh-CN" sz="1000" b="1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-40V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 dirty="0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-7A</a:t>
                      </a:r>
                      <a:endParaRPr lang="en-US" altLang="en-US" sz="1000" b="1" dirty="0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-21A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 dirty="0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-1.5V</a:t>
                      </a:r>
                      <a:endParaRPr lang="en-US" altLang="en-US" sz="1000" b="1" dirty="0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-20V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73mΩ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98mΩ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38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HM2309DR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1000" b="1" dirty="0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Trench</a:t>
                      </a:r>
                      <a:endParaRPr lang="zh-CN" altLang="en-US" sz="1000" b="1" dirty="0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 dirty="0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DFN2X2-6L</a:t>
                      </a:r>
                      <a:endParaRPr lang="en-US" altLang="en-US" sz="1000" b="1" dirty="0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1000" b="1" dirty="0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P</a:t>
                      </a:r>
                      <a:r>
                        <a:rPr lang="en-US" altLang="zh-CN" sz="1000" b="1" dirty="0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ch</a:t>
                      </a:r>
                      <a:endParaRPr lang="en-US" altLang="zh-CN" sz="1000" b="1" dirty="0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-60V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 dirty="0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-4A</a:t>
                      </a:r>
                      <a:endParaRPr lang="en-US" altLang="en-US" sz="1000" b="1" dirty="0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 dirty="0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-16A</a:t>
                      </a:r>
                      <a:endParaRPr lang="en-US" altLang="en-US" sz="1000" b="1" dirty="0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 dirty="0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-1.8V</a:t>
                      </a:r>
                      <a:endParaRPr lang="en-US" altLang="en-US" sz="1000" b="1" dirty="0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 dirty="0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-20V</a:t>
                      </a:r>
                      <a:endParaRPr lang="en-US" altLang="en-US" sz="1000" b="1" dirty="0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188mΩ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266mΩ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447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HM4P10D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1000" b="1" dirty="0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Trench</a:t>
                      </a:r>
                      <a:endParaRPr lang="zh-CN" altLang="en-US" sz="1000" b="1" dirty="0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 dirty="0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DFN2X2-6L</a:t>
                      </a:r>
                      <a:endParaRPr lang="en-US" altLang="en-US" sz="1000" b="1" dirty="0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1000" b="1" dirty="0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P</a:t>
                      </a:r>
                      <a:r>
                        <a:rPr lang="en-US" altLang="zh-CN" sz="1000" b="1" dirty="0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ch</a:t>
                      </a:r>
                      <a:endParaRPr lang="en-US" altLang="zh-CN" sz="1000" b="1" dirty="0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-100V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-4A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 dirty="0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-12A</a:t>
                      </a:r>
                      <a:endParaRPr lang="en-US" altLang="en-US" sz="1000" b="1" dirty="0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 dirty="0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-1.4V</a:t>
                      </a:r>
                      <a:endParaRPr lang="en-US" altLang="en-US" sz="1000" b="1" dirty="0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 dirty="0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-20V</a:t>
                      </a:r>
                      <a:endParaRPr lang="en-US" altLang="en-US" sz="1000" b="1" dirty="0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 dirty="0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210mΩ</a:t>
                      </a:r>
                      <a:endParaRPr lang="en-US" altLang="en-US" sz="1000" b="1" dirty="0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225mΩ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38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HM2803D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1000" b="1" dirty="0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Trench</a:t>
                      </a:r>
                      <a:endParaRPr lang="zh-CN" altLang="en-US" sz="1000" b="1" dirty="0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 dirty="0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DFN2X2-6L</a:t>
                      </a:r>
                      <a:endParaRPr lang="en-US" altLang="en-US" sz="1000" b="1" dirty="0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 b="1" dirty="0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2 </a:t>
                      </a:r>
                      <a:r>
                        <a:rPr lang="zh-CN" sz="1000" b="1" dirty="0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P</a:t>
                      </a:r>
                      <a:r>
                        <a:rPr lang="en-US" altLang="zh-CN" sz="1000" b="1" dirty="0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ch</a:t>
                      </a:r>
                      <a:endParaRPr lang="en-US" altLang="zh-CN" sz="1000" b="1" dirty="0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 dirty="0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-20V</a:t>
                      </a:r>
                      <a:endParaRPr lang="en-US" altLang="en-US" sz="1000" b="1" dirty="0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-5A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-15A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 dirty="0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-0.7V</a:t>
                      </a:r>
                      <a:endParaRPr lang="en-US" altLang="en-US" sz="1000" b="1" dirty="0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 dirty="0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-12V</a:t>
                      </a:r>
                      <a:endParaRPr lang="en-US" altLang="en-US" sz="1000" b="1" dirty="0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en-US" sz="1000" b="1" dirty="0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 dirty="0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39mΩ</a:t>
                      </a:r>
                      <a:endParaRPr lang="en-US" altLang="en-US" sz="1000" b="1" dirty="0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58mΩ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38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HM3801DR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1000" b="1" dirty="0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Trench</a:t>
                      </a:r>
                      <a:endParaRPr lang="zh-CN" altLang="en-US" sz="1000" b="1" dirty="0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 dirty="0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DFN2X2-6L</a:t>
                      </a:r>
                      <a:endParaRPr lang="en-US" altLang="en-US" sz="1000" b="1" dirty="0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 b="1" dirty="0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2 </a:t>
                      </a:r>
                      <a:r>
                        <a:rPr lang="zh-CN" sz="1000" b="1" dirty="0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P</a:t>
                      </a:r>
                      <a:r>
                        <a:rPr lang="en-US" altLang="zh-CN" sz="1000" b="1" dirty="0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ch</a:t>
                      </a:r>
                      <a:endParaRPr lang="en-US" altLang="zh-CN" sz="1000" b="1" dirty="0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 dirty="0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-30V</a:t>
                      </a:r>
                      <a:endParaRPr lang="en-US" altLang="en-US" sz="1000" b="1" dirty="0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 dirty="0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-6A</a:t>
                      </a:r>
                      <a:endParaRPr lang="en-US" altLang="en-US" sz="1000" b="1" dirty="0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 dirty="0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-30A</a:t>
                      </a:r>
                      <a:endParaRPr lang="en-US" altLang="en-US" sz="1000" b="1" dirty="0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-1.0V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 dirty="0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-12V</a:t>
                      </a:r>
                      <a:endParaRPr lang="en-US" altLang="en-US" sz="1000" b="1" dirty="0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 dirty="0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50mΩ</a:t>
                      </a:r>
                      <a:endParaRPr lang="en-US" altLang="en-US" sz="1000" b="1" dirty="0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 dirty="0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60mΩ</a:t>
                      </a:r>
                      <a:endParaRPr lang="en-US" altLang="en-US" sz="1000" b="1" dirty="0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 dirty="0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95mΩ</a:t>
                      </a:r>
                      <a:endParaRPr lang="en-US" altLang="en-US" sz="1000" b="1" dirty="0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447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HM2819D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1000" b="1" dirty="0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Trench</a:t>
                      </a:r>
                      <a:endParaRPr lang="zh-CN" altLang="en-US" sz="1000" b="1" dirty="0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 dirty="0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DFN2X2-6L</a:t>
                      </a:r>
                      <a:endParaRPr lang="en-US" altLang="en-US" sz="1000" b="1" dirty="0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 b="1" dirty="0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2 </a:t>
                      </a:r>
                      <a:r>
                        <a:rPr lang="zh-CN" sz="1000" b="1" dirty="0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P</a:t>
                      </a:r>
                      <a:r>
                        <a:rPr lang="en-US" altLang="zh-CN" sz="1000" b="1" dirty="0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ch</a:t>
                      </a:r>
                      <a:endParaRPr lang="en-US" altLang="zh-CN" sz="1000" b="1" dirty="0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-40V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 dirty="0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-5A</a:t>
                      </a:r>
                      <a:endParaRPr lang="en-US" altLang="en-US" sz="1000" b="1" dirty="0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 dirty="0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-15A</a:t>
                      </a:r>
                      <a:endParaRPr lang="en-US" altLang="en-US" sz="1000" b="1" dirty="0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 dirty="0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-1.5V</a:t>
                      </a:r>
                      <a:endParaRPr lang="en-US" altLang="en-US" sz="1000" b="1" dirty="0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 dirty="0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-20V</a:t>
                      </a:r>
                      <a:endParaRPr lang="en-US" altLang="en-US" sz="1000" b="1" dirty="0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 dirty="0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73mΩ</a:t>
                      </a:r>
                      <a:endParaRPr lang="en-US" altLang="en-US" sz="1000" b="1" dirty="0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 dirty="0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110mΩ</a:t>
                      </a:r>
                      <a:endParaRPr lang="en-US" altLang="en-US" sz="1000" b="1" dirty="0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38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HM2809D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1000" b="1" dirty="0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Trench</a:t>
                      </a:r>
                      <a:endParaRPr lang="zh-CN" altLang="en-US" sz="1000" b="1" dirty="0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 dirty="0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DFN2X2-6L</a:t>
                      </a:r>
                      <a:endParaRPr lang="en-US" altLang="en-US" sz="1000" b="1" dirty="0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 b="1" dirty="0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2 </a:t>
                      </a:r>
                      <a:r>
                        <a:rPr lang="zh-CN" sz="1000" b="1" dirty="0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P</a:t>
                      </a:r>
                      <a:r>
                        <a:rPr lang="en-US" altLang="zh-CN" sz="1000" b="1" dirty="0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ch</a:t>
                      </a:r>
                      <a:endParaRPr lang="en-US" altLang="zh-CN" sz="1000" b="1" dirty="0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 dirty="0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-60V</a:t>
                      </a:r>
                      <a:endParaRPr lang="en-US" altLang="en-US" sz="1000" b="1" dirty="0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-3A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-12A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-1.8V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 dirty="0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-20V</a:t>
                      </a:r>
                      <a:endParaRPr lang="en-US" altLang="en-US" sz="1000" b="1" dirty="0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 dirty="0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188mΩ</a:t>
                      </a:r>
                      <a:endParaRPr lang="en-US" altLang="en-US" sz="1000" b="1" dirty="0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 dirty="0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266mΩ</a:t>
                      </a:r>
                      <a:endParaRPr lang="en-US" altLang="en-US" sz="1000" b="1" dirty="0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en-US" sz="1000" b="1" dirty="0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9" name="副标题 9"/>
          <p:cNvSpPr txBox="1"/>
          <p:nvPr>
            <p:custDataLst>
              <p:tags r:id="rId3"/>
            </p:custDataLst>
          </p:nvPr>
        </p:nvSpPr>
        <p:spPr>
          <a:xfrm>
            <a:off x="237490" y="4438650"/>
            <a:ext cx="8886190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spcBef>
                <a:spcPct val="15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spcBef>
                <a:spcPct val="15000"/>
              </a:spcBef>
              <a:buFont typeface="Arial" panose="020B0604020202020204" pitchFamily="34" charset="0"/>
              <a:buNone/>
              <a:defRPr sz="21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spcBef>
                <a:spcPct val="150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spcBef>
                <a:spcPct val="15000"/>
              </a:spcBef>
              <a:buFont typeface="Arial" panose="020B0604020202020204" pitchFamily="34" charset="0"/>
              <a:buNone/>
              <a:defRPr sz="15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spcBef>
                <a:spcPct val="15000"/>
              </a:spcBef>
              <a:buFont typeface="Arial" panose="020B0604020202020204" pitchFamily="34" charset="0"/>
              <a:buNone/>
              <a:defRPr sz="15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spcBef>
                <a:spcPct val="15000"/>
              </a:spcBef>
              <a:buFont typeface="Arial" panose="020B0604020202020204" pitchFamily="34" charset="0"/>
              <a:buNone/>
              <a:defRPr sz="15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058035" indent="0" algn="ctr" defTabSz="685800" rtl="0" eaLnBrk="1" latinLnBrk="0" hangingPunct="1">
              <a:spcBef>
                <a:spcPct val="15000"/>
              </a:spcBef>
              <a:buFont typeface="Arial" panose="020B0604020202020204" pitchFamily="34" charset="0"/>
              <a:buNone/>
              <a:defRPr sz="15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400935" indent="0" algn="ctr" defTabSz="685800" rtl="0" eaLnBrk="1" latinLnBrk="0" hangingPunct="1">
              <a:spcBef>
                <a:spcPct val="15000"/>
              </a:spcBef>
              <a:buFont typeface="Arial" panose="020B0604020202020204" pitchFamily="34" charset="0"/>
              <a:buNone/>
              <a:defRPr sz="15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743835" indent="0" algn="ctr" defTabSz="685800" rtl="0" eaLnBrk="1" latinLnBrk="0" hangingPunct="1">
              <a:spcBef>
                <a:spcPct val="15000"/>
              </a:spcBef>
              <a:buFont typeface="Arial" panose="020B0604020202020204" pitchFamily="34" charset="0"/>
              <a:buNone/>
              <a:defRPr sz="15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zh-CN" sz="1700" b="1" dirty="0">
                <a:solidFill>
                  <a:schemeClr val="bg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Application</a:t>
            </a:r>
            <a:r>
              <a:rPr lang="zh-CN" altLang="en-US" sz="1700" b="1" dirty="0">
                <a:solidFill>
                  <a:schemeClr val="bg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：</a:t>
            </a:r>
            <a:r>
              <a:rPr lang="en-US" altLang="zh-CN" sz="1700" dirty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TWS Bluetooth earphone / Smart watch / Smart ring / Other smart wearable products / E-cigarettes</a:t>
            </a:r>
            <a:endParaRPr lang="en-US" altLang="zh-CN" sz="1700" dirty="0" smtClean="0">
              <a:solidFill>
                <a:schemeClr val="bg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/>
            <a:endParaRPr lang="en-US" altLang="zh-CN" sz="800" dirty="0" smtClean="0">
              <a:solidFill>
                <a:schemeClr val="bg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/>
              <a:t>8</a:t>
            </a:r>
            <a:r>
              <a:rPr lang="en-US" altLang="zh-CN" dirty="0" smtClean="0"/>
              <a:t>-2.2</a:t>
            </a:r>
            <a:endParaRPr lang="en-US" altLang="zh-CN" dirty="0"/>
          </a:p>
        </p:txBody>
      </p:sp>
      <p:sp>
        <p:nvSpPr>
          <p:cNvPr id="8" name="TextBox 3"/>
          <p:cNvSpPr txBox="1"/>
          <p:nvPr>
            <p:custDataLst>
              <p:tags r:id="rId1"/>
            </p:custDataLst>
          </p:nvPr>
        </p:nvSpPr>
        <p:spPr>
          <a:xfrm>
            <a:off x="3449955" y="176530"/>
            <a:ext cx="568960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kern="2000" dirty="0">
                <a:effectLst/>
                <a:latin typeface="微软雅黑" panose="020B0503020204020204" charset="-122"/>
                <a:ea typeface="微软雅黑" panose="020B0503020204020204" charset="-122"/>
                <a:cs typeface="方正综艺简体" panose="03000509000000000000" charset="-122"/>
                <a:sym typeface="+mn-ea"/>
              </a:rPr>
              <a:t>Ultra-weight Ultra-thin package low voltage </a:t>
            </a:r>
            <a:r>
              <a:rPr lang="zh-CN" altLang="en-US" sz="1600" b="1" kern="2000" dirty="0">
                <a:effectLst/>
                <a:latin typeface="微软雅黑" panose="020B0503020204020204" charset="-122"/>
                <a:ea typeface="微软雅黑" panose="020B0503020204020204" charset="-122"/>
                <a:cs typeface="方正综艺简体" panose="03000509000000000000" charset="-122"/>
                <a:sym typeface="+mn-ea"/>
              </a:rPr>
              <a:t>MOS</a:t>
            </a:r>
            <a:r>
              <a:rPr lang="en-US" altLang="zh-CN" sz="1600" b="1" kern="2000" dirty="0">
                <a:effectLst/>
                <a:latin typeface="微软雅黑" panose="020B0503020204020204" charset="-122"/>
                <a:ea typeface="微软雅黑" panose="020B0503020204020204" charset="-122"/>
                <a:cs typeface="方正综艺简体" panose="03000509000000000000" charset="-122"/>
                <a:sym typeface="+mn-ea"/>
              </a:rPr>
              <a:t>FET</a:t>
            </a:r>
            <a:endParaRPr lang="zh-CN" altLang="en-US" sz="1600" kern="2000" dirty="0">
              <a:effectLst/>
              <a:latin typeface="微软雅黑" panose="020B0503020204020204" charset="-122"/>
              <a:ea typeface="微软雅黑" panose="020B0503020204020204" charset="-122"/>
              <a:cs typeface="方正综艺简体" panose="03000509000000000000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286000" y="2387600"/>
            <a:ext cx="4572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1.Sic二极管/GaN FET/IGBT单管</a:t>
            </a:r>
            <a:endParaRPr lang="zh-CN" altLang="en-US"/>
          </a:p>
        </p:txBody>
      </p:sp>
      <p:graphicFrame>
        <p:nvGraphicFramePr>
          <p:cNvPr id="5" name="表格 4"/>
          <p:cNvGraphicFramePr/>
          <p:nvPr>
            <p:custDataLst>
              <p:tags r:id="rId2"/>
            </p:custDataLst>
          </p:nvPr>
        </p:nvGraphicFramePr>
        <p:xfrm>
          <a:off x="304800" y="739775"/>
          <a:ext cx="8534400" cy="3631565"/>
        </p:xfrm>
        <a:graphic>
          <a:graphicData uri="http://schemas.openxmlformats.org/drawingml/2006/table">
            <a:tbl>
              <a:tblPr/>
              <a:tblGrid>
                <a:gridCol w="822960"/>
                <a:gridCol w="982980"/>
                <a:gridCol w="755650"/>
                <a:gridCol w="605155"/>
                <a:gridCol w="680085"/>
                <a:gridCol w="529590"/>
                <a:gridCol w="604520"/>
                <a:gridCol w="581660"/>
                <a:gridCol w="609600"/>
                <a:gridCol w="609600"/>
                <a:gridCol w="853440"/>
                <a:gridCol w="899160"/>
              </a:tblGrid>
              <a:tr h="351790">
                <a:tc gridSpan="12"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zh-CN" sz="1650" b="1" kern="1200" dirty="0">
                          <a:solidFill>
                            <a:schemeClr val="bg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cs typeface="+mn-cs"/>
                        </a:rPr>
                        <a:t>DFN2X2-6L</a:t>
                      </a:r>
                      <a:r>
                        <a:rPr lang="en-US" altLang="zh-CN" sz="1650" b="1" kern="1200" dirty="0">
                          <a:solidFill>
                            <a:schemeClr val="bg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cs typeface="+mn-cs"/>
                        </a:rPr>
                        <a:t> package</a:t>
                      </a:r>
                      <a:r>
                        <a:rPr lang="zh-CN" sz="1650" b="1" kern="1200" dirty="0">
                          <a:solidFill>
                            <a:schemeClr val="bg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cs typeface="+mn-cs"/>
                        </a:rPr>
                        <a:t> </a:t>
                      </a:r>
                      <a:r>
                        <a:rPr lang="en-US" altLang="zh-CN" sz="1650" b="1" kern="1200" dirty="0">
                          <a:solidFill>
                            <a:schemeClr val="bg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cs typeface="+mn-cs"/>
                        </a:rPr>
                        <a:t>low voltage </a:t>
                      </a:r>
                      <a:r>
                        <a:rPr lang="zh-CN" sz="1650" b="1" kern="1200" dirty="0">
                          <a:solidFill>
                            <a:schemeClr val="bg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cs typeface="+mn-cs"/>
                        </a:rPr>
                        <a:t>MOS</a:t>
                      </a:r>
                      <a:r>
                        <a:rPr lang="en-US" altLang="zh-CN" sz="1650" b="1" kern="1200" dirty="0">
                          <a:solidFill>
                            <a:schemeClr val="bg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cs typeface="+mn-cs"/>
                        </a:rPr>
                        <a:t>FET</a:t>
                      </a:r>
                      <a:endParaRPr lang="en-US" altLang="zh-CN" sz="1650" b="1" kern="1200" dirty="0">
                        <a:solidFill>
                          <a:schemeClr val="bg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微软雅黑" panose="020B0503020204020204" charset="-122"/>
                        <a:cs typeface="+mn-cs"/>
                      </a:endParaRPr>
                    </a:p>
                  </a:txBody>
                  <a:tcPr marL="6984" marR="6984" marT="6984" marB="25144" anchor="ctr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cap="flat">
                      <a:noFill/>
                    </a:ln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48958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1000" b="1" dirty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Part Number</a:t>
                      </a:r>
                      <a:endParaRPr lang="zh-CN" altLang="en-US" sz="1000" b="1" dirty="0">
                        <a:solidFill>
                          <a:srgbClr val="FFFFFF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微软雅黑" panose="020B0503020204020204" charset="-122"/>
                        </a:rPr>
                        <a:t>Technology</a:t>
                      </a:r>
                      <a:endParaRPr lang="en-US" altLang="en-US" sz="1000" b="1" dirty="0">
                        <a:solidFill>
                          <a:srgbClr val="FFFFFF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1000" b="1" dirty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Package</a:t>
                      </a:r>
                      <a:endParaRPr lang="zh-CN" altLang="en-US" sz="1000" b="1" dirty="0">
                        <a:solidFill>
                          <a:srgbClr val="FFFFFF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1000" b="1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Polarity</a:t>
                      </a:r>
                      <a:endParaRPr lang="zh-CN" altLang="en-US" sz="1000" b="1">
                        <a:solidFill>
                          <a:srgbClr val="FFFFFF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 dirty="0" smtClean="0">
                          <a:solidFill>
                            <a:srgbClr val="FFFFFF"/>
                          </a:solidFill>
                          <a:latin typeface="微软雅黑" panose="020B0503020204020204" charset="-122"/>
                        </a:rPr>
                        <a:t>VDS(Max</a:t>
                      </a: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微软雅黑" panose="020B0503020204020204" charset="-122"/>
                        </a:rPr>
                        <a:t>)      </a:t>
                      </a:r>
                      <a:r>
                        <a:rPr lang="en-US" sz="900" b="1" dirty="0">
                          <a:solidFill>
                            <a:srgbClr val="FFFFFF"/>
                          </a:solidFill>
                          <a:latin typeface="微软雅黑" panose="020B0503020204020204" charset="-122"/>
                        </a:rPr>
                        <a:t>(BVDSS(V)</a:t>
                      </a:r>
                      <a:endParaRPr lang="en-US" altLang="en-US" sz="900" b="1" dirty="0">
                        <a:solidFill>
                          <a:srgbClr val="FFFFFF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 dirty="0" smtClean="0">
                          <a:solidFill>
                            <a:srgbClr val="FFFFFF"/>
                          </a:solidFill>
                          <a:latin typeface="微软雅黑" panose="020B0503020204020204" charset="-122"/>
                        </a:rPr>
                        <a:t>ID(Max</a:t>
                      </a:r>
                      <a:r>
                        <a:rPr lang="en-US" sz="950" b="1" dirty="0">
                          <a:solidFill>
                            <a:srgbClr val="FFFFFF"/>
                          </a:solidFill>
                          <a:latin typeface="微软雅黑" panose="020B0503020204020204" charset="-122"/>
                        </a:rPr>
                        <a:t>) (ID(A))</a:t>
                      </a:r>
                      <a:endParaRPr lang="en-US" altLang="en-US" sz="950" b="1" dirty="0">
                        <a:solidFill>
                          <a:srgbClr val="FFFFFF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 dirty="0">
                          <a:solidFill>
                            <a:srgbClr val="FFFFFF"/>
                          </a:solidFill>
                          <a:latin typeface="微软雅黑" panose="020B0503020204020204" charset="-122"/>
                        </a:rPr>
                        <a:t>IDM</a:t>
                      </a:r>
                      <a:endParaRPr lang="en-US" altLang="en-US" sz="950" b="1" dirty="0">
                        <a:solidFill>
                          <a:srgbClr val="FFFFFF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FFFFFF"/>
                          </a:solidFill>
                          <a:latin typeface="微软雅黑" panose="020B0503020204020204" charset="-122"/>
                        </a:rPr>
                        <a:t>VTH (Typ)</a:t>
                      </a:r>
                      <a:endParaRPr lang="en-US" altLang="en-US" sz="1000" b="1">
                        <a:solidFill>
                          <a:srgbClr val="FFFFFF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FFFFFF"/>
                          </a:solidFill>
                          <a:latin typeface="微软雅黑" panose="020B0503020204020204" charset="-122"/>
                        </a:rPr>
                        <a:t>VGS</a:t>
                      </a:r>
                      <a:endParaRPr lang="en-US" altLang="en-US" sz="1000" b="1">
                        <a:solidFill>
                          <a:srgbClr val="FFFFFF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微软雅黑" panose="020B0503020204020204" charset="-122"/>
                        </a:rPr>
                        <a:t>RDS(ON)</a:t>
                      </a:r>
                      <a:endParaRPr lang="en-US" sz="1000" b="1" dirty="0">
                        <a:solidFill>
                          <a:srgbClr val="FFFFFF"/>
                        </a:solidFill>
                        <a:latin typeface="微软雅黑" panose="020B0503020204020204" charset="-122"/>
                      </a:endParaRPr>
                    </a:p>
                    <a:p>
                      <a:pPr algn="ctr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微软雅黑" panose="020B0503020204020204" charset="-122"/>
                        </a:rPr>
                        <a:t>@-10V </a:t>
                      </a:r>
                      <a:r>
                        <a:rPr lang="en-US" sz="1000" b="1" dirty="0" err="1">
                          <a:solidFill>
                            <a:srgbClr val="FFFFFF"/>
                          </a:solidFill>
                          <a:latin typeface="微软雅黑" panose="020B0503020204020204" charset="-122"/>
                        </a:rPr>
                        <a:t>Typ</a:t>
                      </a: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微软雅黑" panose="020B0503020204020204" charset="-122"/>
                        </a:rPr>
                        <a:t>(</a:t>
                      </a:r>
                      <a:r>
                        <a:rPr lang="en-US" sz="1000" b="1" dirty="0" err="1">
                          <a:solidFill>
                            <a:srgbClr val="FFFFFF"/>
                          </a:solidFill>
                          <a:latin typeface="微软雅黑" panose="020B0503020204020204" charset="-122"/>
                        </a:rPr>
                        <a:t>mΩ</a:t>
                      </a: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微软雅黑" panose="020B0503020204020204" charset="-122"/>
                        </a:rPr>
                        <a:t>) </a:t>
                      </a:r>
                      <a:endParaRPr lang="en-US" altLang="en-US" sz="1000" b="1" dirty="0">
                        <a:solidFill>
                          <a:srgbClr val="FFFFFF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FFFFFF"/>
                          </a:solidFill>
                          <a:latin typeface="微软雅黑" panose="020B0503020204020204" charset="-122"/>
                        </a:rPr>
                        <a:t>RDS(ON)</a:t>
                      </a:r>
                      <a:endParaRPr lang="en-US" sz="1000" b="1">
                        <a:solidFill>
                          <a:srgbClr val="FFFFFF"/>
                        </a:solidFill>
                        <a:latin typeface="微软雅黑" panose="020B0503020204020204" charset="-122"/>
                      </a:endParaRPr>
                    </a:p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FFFFFF"/>
                          </a:solidFill>
                          <a:latin typeface="微软雅黑" panose="020B0503020204020204" charset="-122"/>
                        </a:rPr>
                        <a:t>@-4.5V Typ(mΩ)</a:t>
                      </a:r>
                      <a:endParaRPr lang="en-US" altLang="en-US" sz="1000" b="1">
                        <a:solidFill>
                          <a:srgbClr val="FFFFFF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微软雅黑" panose="020B0503020204020204" charset="-122"/>
                        </a:rPr>
                        <a:t>RDS(ON)</a:t>
                      </a:r>
                      <a:endParaRPr lang="en-US" sz="1000" b="1" dirty="0">
                        <a:solidFill>
                          <a:srgbClr val="FFFFFF"/>
                        </a:solidFill>
                        <a:latin typeface="微软雅黑" panose="020B0503020204020204" charset="-122"/>
                      </a:endParaRPr>
                    </a:p>
                    <a:p>
                      <a:pPr algn="ctr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微软雅黑" panose="020B0503020204020204" charset="-122"/>
                        </a:rPr>
                        <a:t>@-2.5V </a:t>
                      </a:r>
                      <a:r>
                        <a:rPr lang="en-US" sz="1000" b="1" dirty="0" err="1">
                          <a:solidFill>
                            <a:srgbClr val="FFFFFF"/>
                          </a:solidFill>
                          <a:latin typeface="微软雅黑" panose="020B0503020204020204" charset="-122"/>
                        </a:rPr>
                        <a:t>Typ</a:t>
                      </a: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微软雅黑" panose="020B0503020204020204" charset="-122"/>
                        </a:rPr>
                        <a:t>(</a:t>
                      </a:r>
                      <a:r>
                        <a:rPr lang="en-US" sz="1000" b="1" dirty="0" err="1">
                          <a:solidFill>
                            <a:srgbClr val="FFFFFF"/>
                          </a:solidFill>
                          <a:latin typeface="微软雅黑" panose="020B0503020204020204" charset="-122"/>
                        </a:rPr>
                        <a:t>mΩ</a:t>
                      </a: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微软雅黑" panose="020B0503020204020204" charset="-122"/>
                        </a:rPr>
                        <a:t>)</a:t>
                      </a:r>
                      <a:endParaRPr lang="en-US" altLang="en-US" sz="1000" b="1" dirty="0">
                        <a:solidFill>
                          <a:srgbClr val="FFFFFF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</a:tr>
              <a:tr h="21463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 dirty="0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HM2300DR</a:t>
                      </a:r>
                      <a:endParaRPr lang="en-US" altLang="en-US" sz="1000" b="1" dirty="0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900" b="1" dirty="0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Trench</a:t>
                      </a:r>
                      <a:endParaRPr lang="zh-CN" altLang="en-US" sz="900" b="1" dirty="0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 dirty="0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DFN2X2-6L</a:t>
                      </a:r>
                      <a:endParaRPr lang="en-US" altLang="en-US" sz="1000" b="1" dirty="0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1000" b="1" dirty="0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N</a:t>
                      </a:r>
                      <a:r>
                        <a:rPr lang="en-US" altLang="zh-CN" sz="1000" b="1" dirty="0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ch</a:t>
                      </a:r>
                      <a:endParaRPr lang="en-US" altLang="zh-CN" sz="1000" b="1" dirty="0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 dirty="0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20V</a:t>
                      </a:r>
                      <a:endParaRPr lang="en-US" altLang="en-US" sz="1000" b="1" dirty="0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8A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 dirty="0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32A</a:t>
                      </a:r>
                      <a:endParaRPr lang="en-US" altLang="en-US" sz="1000" b="1" dirty="0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 dirty="0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0.65V</a:t>
                      </a:r>
                      <a:endParaRPr lang="en-US" altLang="en-US" sz="1000" b="1" dirty="0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12V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en-US" sz="1000" b="1" dirty="0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22mΩ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 dirty="0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33mΩ</a:t>
                      </a:r>
                      <a:endParaRPr lang="en-US" altLang="en-US" sz="1000" b="1" dirty="0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463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HM3400DR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zh-CN" sz="900" b="1" dirty="0" smtClean="0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Trench</a:t>
                      </a:r>
                      <a:endParaRPr lang="zh-CN" altLang="en-US" sz="1000" b="1" dirty="0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 dirty="0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DFN2X2-6L</a:t>
                      </a:r>
                      <a:endParaRPr lang="en-US" altLang="en-US" sz="1000" b="1" dirty="0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1000" b="1" dirty="0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N</a:t>
                      </a:r>
                      <a:r>
                        <a:rPr lang="en-US" altLang="zh-CN" sz="1000" b="1" dirty="0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ch</a:t>
                      </a:r>
                      <a:endParaRPr lang="en-US" altLang="zh-CN" sz="1000" b="1" dirty="0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 dirty="0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30V</a:t>
                      </a:r>
                      <a:endParaRPr lang="en-US" altLang="en-US" sz="1000" b="1" dirty="0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8A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 dirty="0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32A</a:t>
                      </a:r>
                      <a:endParaRPr lang="en-US" altLang="en-US" sz="1000" b="1" dirty="0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0.9V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 dirty="0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12V</a:t>
                      </a:r>
                      <a:endParaRPr lang="en-US" altLang="en-US" sz="1000" b="1" dirty="0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31mΩ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34mΩ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45mΩ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463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HM2318D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zh-CN" sz="900" b="1" smtClean="0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Trench</a:t>
                      </a:r>
                      <a:endParaRPr lang="zh-CN" altLang="en-US" sz="1000" b="1" dirty="0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DFN2X2-6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1000" b="1" dirty="0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N</a:t>
                      </a:r>
                      <a:r>
                        <a:rPr lang="en-US" altLang="zh-CN" sz="1000" b="1" dirty="0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ch</a:t>
                      </a:r>
                      <a:endParaRPr lang="en-US" altLang="zh-CN" sz="1000" b="1" dirty="0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 dirty="0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40V</a:t>
                      </a:r>
                      <a:endParaRPr lang="en-US" altLang="en-US" sz="1000" b="1" dirty="0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6A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 dirty="0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20A</a:t>
                      </a:r>
                      <a:endParaRPr lang="en-US" altLang="en-US" sz="1000" b="1" dirty="0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1.0V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 dirty="0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20V</a:t>
                      </a:r>
                      <a:endParaRPr lang="en-US" altLang="en-US" sz="1000" b="1" dirty="0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32mΩ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50mΩ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463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HM2310DR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zh-CN" sz="900" b="1" dirty="0" smtClean="0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Trench</a:t>
                      </a:r>
                      <a:endParaRPr lang="zh-CN" altLang="en-US" sz="1000" b="1" dirty="0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 dirty="0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DFN2X2-6L</a:t>
                      </a:r>
                      <a:endParaRPr lang="en-US" altLang="en-US" sz="1000" b="1" dirty="0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1000" b="1" dirty="0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N</a:t>
                      </a:r>
                      <a:r>
                        <a:rPr lang="en-US" altLang="zh-CN" sz="1000" b="1" dirty="0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ch</a:t>
                      </a:r>
                      <a:endParaRPr lang="en-US" altLang="zh-CN" sz="1000" b="1" dirty="0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 dirty="0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60V</a:t>
                      </a:r>
                      <a:endParaRPr lang="en-US" altLang="en-US" sz="1000" b="1" dirty="0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 dirty="0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4A</a:t>
                      </a:r>
                      <a:endParaRPr lang="en-US" altLang="en-US" sz="1000" b="1" dirty="0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 dirty="0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12A</a:t>
                      </a:r>
                      <a:endParaRPr lang="en-US" altLang="en-US" sz="1000" b="1" dirty="0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1.1V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20V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 dirty="0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105mΩ</a:t>
                      </a:r>
                      <a:endParaRPr lang="en-US" altLang="en-US" sz="1000" b="1" dirty="0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 dirty="0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125mΩ</a:t>
                      </a:r>
                      <a:endParaRPr lang="en-US" altLang="en-US" sz="1000" b="1" dirty="0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463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HM4N10D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zh-CN" sz="900" b="1" dirty="0" smtClean="0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Trench</a:t>
                      </a:r>
                      <a:endParaRPr lang="zh-CN" altLang="en-US" sz="1000" b="1" dirty="0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DFN2X2-6L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1000" b="1" dirty="0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N</a:t>
                      </a:r>
                      <a:r>
                        <a:rPr lang="en-US" altLang="zh-CN" sz="1000" b="1" dirty="0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ch</a:t>
                      </a:r>
                      <a:endParaRPr lang="en-US" altLang="zh-CN" sz="1000" b="1" dirty="0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 dirty="0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100V</a:t>
                      </a:r>
                      <a:endParaRPr lang="en-US" altLang="en-US" sz="1000" b="1" dirty="0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 dirty="0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4A</a:t>
                      </a:r>
                      <a:endParaRPr lang="en-US" altLang="en-US" sz="1000" b="1" dirty="0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 dirty="0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16A</a:t>
                      </a:r>
                      <a:endParaRPr lang="en-US" altLang="en-US" sz="1000" b="1" dirty="0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1.5V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20V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135mΩ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en-US" sz="1000" b="1" dirty="0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463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HM2800D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zh-CN" sz="900" b="1" dirty="0" smtClean="0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Trench</a:t>
                      </a:r>
                      <a:endParaRPr lang="zh-CN" altLang="en-US" sz="1000" b="1" dirty="0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 dirty="0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DFN2X2-6L</a:t>
                      </a:r>
                      <a:endParaRPr lang="en-US" altLang="en-US" sz="1000" b="1" dirty="0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 b="1" dirty="0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2 </a:t>
                      </a:r>
                      <a:r>
                        <a:rPr lang="zh-CN" sz="1000" b="1" dirty="0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N</a:t>
                      </a:r>
                      <a:r>
                        <a:rPr lang="en-US" altLang="zh-CN" sz="1000" b="1" dirty="0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ch</a:t>
                      </a:r>
                      <a:endParaRPr lang="en-US" altLang="zh-CN" sz="1000" b="1" dirty="0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 dirty="0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20V</a:t>
                      </a:r>
                      <a:endParaRPr lang="en-US" altLang="en-US" sz="1000" b="1" dirty="0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 dirty="0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5A</a:t>
                      </a:r>
                      <a:endParaRPr lang="en-US" altLang="en-US" sz="1000" b="1" dirty="0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 dirty="0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15A</a:t>
                      </a:r>
                      <a:endParaRPr lang="en-US" altLang="en-US" sz="1000" b="1" dirty="0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 dirty="0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0.65V</a:t>
                      </a:r>
                      <a:endParaRPr lang="en-US" altLang="en-US" sz="1000" b="1" dirty="0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12V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22mΩ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33mΩ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463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HM3800D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zh-CN" sz="900" b="1" dirty="0" smtClean="0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Trench</a:t>
                      </a:r>
                      <a:endParaRPr lang="zh-CN" altLang="en-US" sz="1000" b="1" dirty="0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 dirty="0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DFN2X2-6L</a:t>
                      </a:r>
                      <a:endParaRPr lang="en-US" altLang="en-US" sz="1000" b="1" dirty="0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2 </a:t>
                      </a:r>
                      <a:r>
                        <a:rPr lang="zh-CN" sz="1000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N</a:t>
                      </a:r>
                      <a:r>
                        <a:rPr lang="en-US" altLang="zh-CN" sz="1000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ch</a:t>
                      </a:r>
                      <a:endParaRPr lang="en-US" altLang="zh-CN" sz="1000" b="1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 dirty="0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30V</a:t>
                      </a:r>
                      <a:endParaRPr lang="en-US" altLang="en-US" sz="1000" b="1" dirty="0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5.8A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24A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 dirty="0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0.9V</a:t>
                      </a:r>
                      <a:endParaRPr lang="en-US" altLang="en-US" sz="1000" b="1" dirty="0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 dirty="0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12V</a:t>
                      </a:r>
                      <a:endParaRPr lang="en-US" altLang="en-US" sz="1000" b="1" dirty="0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31mΩ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34mΩ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45mΩ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463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HM2818D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zh-CN" sz="900" b="1" dirty="0" smtClean="0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Trench</a:t>
                      </a:r>
                      <a:endParaRPr lang="zh-CN" altLang="en-US" sz="1000" b="1" dirty="0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 dirty="0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DFN2X2-6L</a:t>
                      </a:r>
                      <a:endParaRPr lang="en-US" altLang="en-US" sz="1000" b="1" dirty="0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 b="1" dirty="0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2 </a:t>
                      </a:r>
                      <a:r>
                        <a:rPr lang="zh-CN" sz="1000" b="1" dirty="0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N</a:t>
                      </a:r>
                      <a:r>
                        <a:rPr lang="en-US" altLang="zh-CN" sz="1000" b="1" dirty="0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ch</a:t>
                      </a:r>
                      <a:endParaRPr lang="en-US" altLang="zh-CN" sz="1000" b="1" dirty="0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 dirty="0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40V</a:t>
                      </a:r>
                      <a:endParaRPr lang="en-US" altLang="en-US" sz="1000" b="1" dirty="0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4.0A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12A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 dirty="0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1.0V</a:t>
                      </a:r>
                      <a:endParaRPr lang="en-US" altLang="en-US" sz="1000" b="1" dirty="0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 dirty="0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20V</a:t>
                      </a:r>
                      <a:endParaRPr lang="en-US" altLang="en-US" sz="1000" b="1" dirty="0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33mΩ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46mΩ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463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HM2810D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zh-CN" sz="900" b="1" dirty="0" smtClean="0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Trench</a:t>
                      </a:r>
                      <a:endParaRPr lang="zh-CN" altLang="en-US" sz="1000" b="1" dirty="0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 dirty="0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DFN2X2-6L</a:t>
                      </a:r>
                      <a:endParaRPr lang="en-US" altLang="en-US" sz="1000" b="1" dirty="0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 b="1" dirty="0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2 </a:t>
                      </a:r>
                      <a:r>
                        <a:rPr lang="zh-CN" sz="1000" b="1" dirty="0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N</a:t>
                      </a:r>
                      <a:r>
                        <a:rPr lang="en-US" altLang="zh-CN" sz="1000" b="1" dirty="0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ch</a:t>
                      </a:r>
                      <a:endParaRPr lang="en-US" altLang="zh-CN" sz="1000" b="1" dirty="0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 dirty="0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60V</a:t>
                      </a:r>
                      <a:endParaRPr lang="en-US" altLang="en-US" sz="1000" b="1" dirty="0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3.0A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12A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 dirty="0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1.1V</a:t>
                      </a:r>
                      <a:endParaRPr lang="en-US" altLang="en-US" sz="1000" b="1" dirty="0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 dirty="0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20V</a:t>
                      </a:r>
                      <a:endParaRPr lang="en-US" altLang="en-US" sz="1000" b="1" dirty="0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 dirty="0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78mΩ</a:t>
                      </a:r>
                      <a:endParaRPr lang="en-US" altLang="en-US" sz="1000" b="1" dirty="0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84mΩ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463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HM3DN10D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zh-CN" sz="900" b="1" dirty="0" smtClean="0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Trench</a:t>
                      </a:r>
                      <a:endParaRPr lang="zh-CN" altLang="en-US" sz="1000" b="1" dirty="0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 dirty="0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DFN2X2-6L</a:t>
                      </a:r>
                      <a:endParaRPr lang="en-US" altLang="en-US" sz="1000" b="1" dirty="0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 b="1" dirty="0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2 </a:t>
                      </a:r>
                      <a:r>
                        <a:rPr lang="zh-CN" sz="1000" b="1" dirty="0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N</a:t>
                      </a:r>
                      <a:r>
                        <a:rPr lang="en-US" altLang="zh-CN" sz="1000" b="1" dirty="0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ch</a:t>
                      </a:r>
                      <a:endParaRPr lang="en-US" altLang="zh-CN" sz="1000" b="1" dirty="0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 dirty="0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100V</a:t>
                      </a:r>
                      <a:endParaRPr lang="en-US" altLang="en-US" sz="1000" b="1" dirty="0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3.0A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9.0A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1.8V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 dirty="0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20V</a:t>
                      </a:r>
                      <a:endParaRPr lang="en-US" altLang="en-US" sz="1000" b="1" dirty="0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 dirty="0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210mΩ</a:t>
                      </a:r>
                      <a:endParaRPr lang="en-US" altLang="en-US" sz="1000" b="1" dirty="0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en-US" sz="1000" b="1" dirty="0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463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HM4620D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zh-CN" sz="900" b="1" dirty="0" smtClean="0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Trench</a:t>
                      </a:r>
                      <a:endParaRPr lang="zh-CN" altLang="en-US" sz="1000" b="1" dirty="0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 dirty="0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DFN2X2-6L</a:t>
                      </a:r>
                      <a:endParaRPr lang="en-US" altLang="en-US" sz="1000" b="1" dirty="0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1000" b="1" dirty="0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N</a:t>
                      </a:r>
                      <a:r>
                        <a:rPr lang="en-US" altLang="zh-CN" sz="1000" b="1" dirty="0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ch</a:t>
                      </a:r>
                      <a:r>
                        <a:rPr lang="zh-CN" sz="1000" b="1" dirty="0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+P</a:t>
                      </a:r>
                      <a:r>
                        <a:rPr lang="en-US" altLang="zh-CN" sz="1000" b="1" dirty="0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ch</a:t>
                      </a:r>
                      <a:endParaRPr lang="zh-CN" altLang="en-US" sz="1000" b="1" dirty="0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US" sz="1000" b="1" dirty="0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20V/-20V</a:t>
                      </a:r>
                      <a:endParaRPr lang="en-US" altLang="en-US" sz="1000" b="1" dirty="0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5A/-5A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 dirty="0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15A/-15A</a:t>
                      </a:r>
                      <a:endParaRPr lang="en-US" altLang="en-US" sz="950" b="1" dirty="0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800" b="1" dirty="0" smtClean="0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0.65/-0.7V</a:t>
                      </a:r>
                      <a:endParaRPr lang="en-US" altLang="en-US" sz="800" b="1" dirty="0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12V/-12V</a:t>
                      </a:r>
                      <a:endParaRPr lang="en-US" altLang="en-US" sz="95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en-US" sz="1000" b="1" dirty="0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 dirty="0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29mΩ/78mΩ</a:t>
                      </a:r>
                      <a:endParaRPr lang="en-US" altLang="en-US" sz="950" b="1" dirty="0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35mΩ/102mΩ</a:t>
                      </a:r>
                      <a:endParaRPr lang="en-US" altLang="en-US" sz="95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463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HM4630D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zh-CN" sz="900" b="1" dirty="0" smtClean="0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Trench</a:t>
                      </a:r>
                      <a:endParaRPr lang="zh-CN" altLang="en-US" sz="1000" b="1" dirty="0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 dirty="0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DFN2X2-6L</a:t>
                      </a:r>
                      <a:endParaRPr lang="en-US" altLang="en-US" sz="1000" b="1" dirty="0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1000" b="1" dirty="0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N</a:t>
                      </a:r>
                      <a:r>
                        <a:rPr lang="en-US" altLang="zh-CN" sz="1000" b="1" dirty="0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ch</a:t>
                      </a:r>
                      <a:r>
                        <a:rPr lang="zh-CN" sz="1000" b="1" dirty="0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+P</a:t>
                      </a:r>
                      <a:r>
                        <a:rPr lang="en-US" altLang="zh-CN" sz="1000" b="1" dirty="0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ch</a:t>
                      </a:r>
                      <a:endParaRPr lang="zh-CN" altLang="en-US" sz="1000" b="1" dirty="0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US" sz="1000" b="1" dirty="0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30V/-30V</a:t>
                      </a:r>
                      <a:endParaRPr lang="en-US" altLang="en-US" sz="1000" b="1" dirty="0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5A/-5A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15A/-15A</a:t>
                      </a:r>
                      <a:endParaRPr lang="en-US" altLang="en-US" sz="95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 dirty="0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0.9/-0.9V</a:t>
                      </a:r>
                      <a:endParaRPr lang="en-US" altLang="en-US" sz="950" b="1" dirty="0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 dirty="0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12V</a:t>
                      </a:r>
                      <a:r>
                        <a:rPr lang="en-US" sz="950" b="1" dirty="0" smtClean="0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/-</a:t>
                      </a:r>
                      <a:r>
                        <a:rPr lang="en-US" sz="950" b="1" dirty="0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12V</a:t>
                      </a:r>
                      <a:endParaRPr lang="en-US" altLang="en-US" sz="950" b="1" dirty="0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 dirty="0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30mΩ/60mΩ</a:t>
                      </a:r>
                      <a:endParaRPr lang="en-US" altLang="en-US" sz="950" b="1" dirty="0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 dirty="0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46mΩ/95mΩ</a:t>
                      </a:r>
                      <a:endParaRPr lang="en-US" altLang="en-US" sz="950" b="1" dirty="0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463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 dirty="0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HM4640D</a:t>
                      </a:r>
                      <a:endParaRPr lang="en-US" altLang="en-US" sz="1000" b="1" dirty="0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zh-CN" sz="900" b="1" dirty="0" smtClean="0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Trench</a:t>
                      </a:r>
                      <a:endParaRPr lang="zh-CN" altLang="en-US" sz="1000" b="1" dirty="0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 dirty="0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DFN2X2-6L</a:t>
                      </a:r>
                      <a:endParaRPr lang="en-US" altLang="en-US" sz="1000" b="1" dirty="0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1000" b="1" dirty="0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N</a:t>
                      </a:r>
                      <a:r>
                        <a:rPr lang="en-US" altLang="zh-CN" sz="1000" b="1" dirty="0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ch</a:t>
                      </a:r>
                      <a:r>
                        <a:rPr lang="zh-CN" sz="1000" b="1" dirty="0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+P</a:t>
                      </a:r>
                      <a:r>
                        <a:rPr lang="en-US" altLang="zh-CN" sz="1000" b="1" dirty="0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ch</a:t>
                      </a:r>
                      <a:endParaRPr lang="zh-CN" altLang="en-US" sz="1000" b="1" dirty="0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US" sz="1000" b="1" dirty="0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40V/-40V</a:t>
                      </a:r>
                      <a:endParaRPr lang="en-US" altLang="en-US" sz="1000" b="1" dirty="0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4A/-5A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16A/-20A</a:t>
                      </a:r>
                      <a:endParaRPr lang="en-US" altLang="en-US" sz="95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3.0/-1.8V</a:t>
                      </a:r>
                      <a:endParaRPr lang="en-US" altLang="en-US" sz="95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 dirty="0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20V/-20V</a:t>
                      </a:r>
                      <a:endParaRPr lang="en-US" altLang="en-US" sz="950" b="1" dirty="0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33mΩ/72mΩ</a:t>
                      </a:r>
                      <a:endParaRPr lang="en-US" altLang="en-US" sz="95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 dirty="0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46mΩ/110mΩ</a:t>
                      </a:r>
                      <a:endParaRPr lang="en-US" altLang="en-US" sz="950" b="1" dirty="0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" name="副标题 9"/>
          <p:cNvSpPr txBox="1"/>
          <p:nvPr>
            <p:custDataLst>
              <p:tags r:id="rId3"/>
            </p:custDataLst>
          </p:nvPr>
        </p:nvSpPr>
        <p:spPr>
          <a:xfrm>
            <a:off x="304800" y="4476750"/>
            <a:ext cx="8526780" cy="45720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/>
          </a:bodyPr>
          <a:lstStyle>
            <a:lvl1pPr marL="0" indent="0" algn="ctr" defTabSz="685800" rtl="0" eaLnBrk="1" latinLnBrk="0" hangingPunct="1">
              <a:spcBef>
                <a:spcPct val="15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spcBef>
                <a:spcPct val="15000"/>
              </a:spcBef>
              <a:buFont typeface="Arial" panose="020B0604020202020204" pitchFamily="34" charset="0"/>
              <a:buNone/>
              <a:defRPr sz="21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spcBef>
                <a:spcPct val="150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spcBef>
                <a:spcPct val="15000"/>
              </a:spcBef>
              <a:buFont typeface="Arial" panose="020B0604020202020204" pitchFamily="34" charset="0"/>
              <a:buNone/>
              <a:defRPr sz="15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spcBef>
                <a:spcPct val="15000"/>
              </a:spcBef>
              <a:buFont typeface="Arial" panose="020B0604020202020204" pitchFamily="34" charset="0"/>
              <a:buNone/>
              <a:defRPr sz="15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spcBef>
                <a:spcPct val="15000"/>
              </a:spcBef>
              <a:buFont typeface="Arial" panose="020B0604020202020204" pitchFamily="34" charset="0"/>
              <a:buNone/>
              <a:defRPr sz="15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058035" indent="0" algn="ctr" defTabSz="685800" rtl="0" eaLnBrk="1" latinLnBrk="0" hangingPunct="1">
              <a:spcBef>
                <a:spcPct val="15000"/>
              </a:spcBef>
              <a:buFont typeface="Arial" panose="020B0604020202020204" pitchFamily="34" charset="0"/>
              <a:buNone/>
              <a:defRPr sz="15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400935" indent="0" algn="ctr" defTabSz="685800" rtl="0" eaLnBrk="1" latinLnBrk="0" hangingPunct="1">
              <a:spcBef>
                <a:spcPct val="15000"/>
              </a:spcBef>
              <a:buFont typeface="Arial" panose="020B0604020202020204" pitchFamily="34" charset="0"/>
              <a:buNone/>
              <a:defRPr sz="15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743835" indent="0" algn="ctr" defTabSz="685800" rtl="0" eaLnBrk="1" latinLnBrk="0" hangingPunct="1">
              <a:spcBef>
                <a:spcPct val="15000"/>
              </a:spcBef>
              <a:buFont typeface="Arial" panose="020B0604020202020204" pitchFamily="34" charset="0"/>
              <a:buNone/>
              <a:defRPr sz="15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zh-CN" sz="6400" b="1" dirty="0">
                <a:solidFill>
                  <a:schemeClr val="bg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Application</a:t>
            </a:r>
            <a:r>
              <a:rPr lang="zh-CN" altLang="en-US" sz="6400" b="1" dirty="0">
                <a:solidFill>
                  <a:schemeClr val="bg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：</a:t>
            </a:r>
            <a:r>
              <a:rPr lang="en-US" altLang="zh-CN" sz="6400" dirty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TWS Bluetooth earphone / Smart watch / Smart ring / Other smart wearable products / E-cigarettes</a:t>
            </a:r>
            <a:endParaRPr lang="en-US" altLang="zh-CN" sz="1450" dirty="0" smtClean="0">
              <a:solidFill>
                <a:schemeClr val="bg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l"/>
            <a:endParaRPr lang="en-US" altLang="zh-CN" sz="1450" dirty="0">
              <a:solidFill>
                <a:schemeClr val="bg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1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304800" y="1657350"/>
            <a:ext cx="8610600" cy="3009900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40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bg2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One station/Cost-effective solution supplier of </a:t>
            </a:r>
            <a:r>
              <a:rPr lang="en-US" altLang="zh-CN" sz="40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bg2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等线" panose="02010600030101010101" pitchFamily="2" charset="-122"/>
                <a:ea typeface="等线" panose="02010600030101010101" pitchFamily="2" charset="-122"/>
                <a:cs typeface="+mn-cs"/>
                <a:sym typeface="+mn-ea"/>
              </a:rPr>
              <a:t>p</a:t>
            </a:r>
            <a:r>
              <a:rPr lang="en-US" altLang="zh-CN" sz="40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bg2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等线" panose="02010600030101010101" pitchFamily="2" charset="-122"/>
                <a:ea typeface="等线" panose="02010600030101010101" pitchFamily="2" charset="-122"/>
                <a:cs typeface="+mn-cs"/>
                <a:sym typeface="+mn-ea"/>
              </a:rPr>
              <a:t>ower semiconductor devices</a:t>
            </a:r>
            <a:br>
              <a:rPr lang="zh-CN" altLang="en-US" sz="40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bg2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</a:br>
            <a:endParaRPr lang="zh-CN" altLang="en-US" sz="40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bg2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/>
              <a:t>8</a:t>
            </a:r>
            <a:r>
              <a:rPr lang="en-US" altLang="zh-CN" dirty="0"/>
              <a:t>-3</a:t>
            </a:r>
            <a:endParaRPr lang="en-US" altLang="zh-CN" dirty="0"/>
          </a:p>
        </p:txBody>
      </p:sp>
      <p:sp>
        <p:nvSpPr>
          <p:cNvPr id="8" name="TextBox 3"/>
          <p:cNvSpPr txBox="1"/>
          <p:nvPr>
            <p:custDataLst>
              <p:tags r:id="rId1"/>
            </p:custDataLst>
          </p:nvPr>
        </p:nvSpPr>
        <p:spPr>
          <a:xfrm>
            <a:off x="3472180" y="176530"/>
            <a:ext cx="574802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kern="2000" dirty="0">
                <a:effectLst/>
                <a:latin typeface="微软雅黑" panose="020B0503020204020204" charset="-122"/>
                <a:ea typeface="微软雅黑" panose="020B0503020204020204" charset="-122"/>
                <a:cs typeface="方正综艺简体" panose="03000509000000000000" charset="-122"/>
                <a:sym typeface="+mn-ea"/>
              </a:rPr>
              <a:t>Ultra-weight Ultra-thin package low voltage </a:t>
            </a:r>
            <a:r>
              <a:rPr lang="zh-CN" altLang="en-US" sz="1600" b="1" kern="2000" dirty="0">
                <a:effectLst/>
                <a:latin typeface="微软雅黑" panose="020B0503020204020204" charset="-122"/>
                <a:ea typeface="微软雅黑" panose="020B0503020204020204" charset="-122"/>
                <a:cs typeface="方正综艺简体" panose="03000509000000000000" charset="-122"/>
                <a:sym typeface="+mn-ea"/>
              </a:rPr>
              <a:t>MOS</a:t>
            </a:r>
            <a:r>
              <a:rPr lang="en-US" altLang="zh-CN" sz="1600" b="1" kern="2000" dirty="0">
                <a:effectLst/>
                <a:latin typeface="微软雅黑" panose="020B0503020204020204" charset="-122"/>
                <a:ea typeface="微软雅黑" panose="020B0503020204020204" charset="-122"/>
                <a:cs typeface="方正综艺简体" panose="03000509000000000000" charset="-122"/>
                <a:sym typeface="+mn-ea"/>
              </a:rPr>
              <a:t>FET</a:t>
            </a:r>
            <a:endParaRPr lang="zh-CN" altLang="en-US" sz="1600" b="1" kern="20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方正综艺简体" panose="03000509000000000000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286000" y="2387600"/>
            <a:ext cx="4572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1.Sic二极管/GaN FET/IGBT单管</a:t>
            </a:r>
            <a:endParaRPr lang="zh-CN" altLang="en-US"/>
          </a:p>
        </p:txBody>
      </p:sp>
      <p:graphicFrame>
        <p:nvGraphicFramePr>
          <p:cNvPr id="5" name="表格 4"/>
          <p:cNvGraphicFramePr/>
          <p:nvPr>
            <p:custDataLst>
              <p:tags r:id="rId2"/>
            </p:custDataLst>
          </p:nvPr>
        </p:nvGraphicFramePr>
        <p:xfrm>
          <a:off x="292735" y="819783"/>
          <a:ext cx="8546465" cy="2894966"/>
        </p:xfrm>
        <a:graphic>
          <a:graphicData uri="http://schemas.openxmlformats.org/drawingml/2006/table">
            <a:tbl>
              <a:tblPr/>
              <a:tblGrid>
                <a:gridCol w="911783"/>
                <a:gridCol w="1046558"/>
                <a:gridCol w="714375"/>
                <a:gridCol w="1266112"/>
                <a:gridCol w="742841"/>
                <a:gridCol w="510624"/>
                <a:gridCol w="427734"/>
                <a:gridCol w="477722"/>
                <a:gridCol w="408752"/>
                <a:gridCol w="664380"/>
                <a:gridCol w="695385"/>
                <a:gridCol w="680199"/>
              </a:tblGrid>
              <a:tr h="433708">
                <a:tc gridSpan="12"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zh-CN" sz="1650" b="1" kern="1200" dirty="0" smtClean="0">
                          <a:solidFill>
                            <a:schemeClr val="bg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cs typeface="+mn-cs"/>
                        </a:rPr>
                        <a:t>SOT-323</a:t>
                      </a:r>
                      <a:r>
                        <a:rPr lang="en-US" altLang="zh-CN" sz="1650" b="1" kern="1200" dirty="0" smtClean="0">
                          <a:solidFill>
                            <a:schemeClr val="bg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cs typeface="+mn-cs"/>
                        </a:rPr>
                        <a:t> </a:t>
                      </a:r>
                      <a:r>
                        <a:rPr lang="en-US" altLang="zh-CN" sz="1650" b="1" dirty="0">
                          <a:solidFill>
                            <a:schemeClr val="bg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package</a:t>
                      </a:r>
                      <a:r>
                        <a:rPr lang="zh-CN" sz="1650" b="1" dirty="0">
                          <a:solidFill>
                            <a:schemeClr val="bg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 </a:t>
                      </a:r>
                      <a:r>
                        <a:rPr lang="en-US" altLang="zh-CN" sz="1650" b="1" dirty="0">
                          <a:solidFill>
                            <a:schemeClr val="bg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low voltage </a:t>
                      </a:r>
                      <a:r>
                        <a:rPr lang="zh-CN" sz="1650" b="1" dirty="0">
                          <a:solidFill>
                            <a:schemeClr val="bg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MOS</a:t>
                      </a:r>
                      <a:r>
                        <a:rPr lang="en-US" altLang="zh-CN" sz="1650" b="1" dirty="0">
                          <a:solidFill>
                            <a:schemeClr val="bg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FET</a:t>
                      </a:r>
                      <a:endParaRPr lang="zh-CN" sz="1650" b="1" kern="1200" dirty="0">
                        <a:solidFill>
                          <a:schemeClr val="bg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微软雅黑" panose="020B0503020204020204" charset="-122"/>
                        <a:cs typeface="+mn-cs"/>
                      </a:endParaRPr>
                    </a:p>
                  </a:txBody>
                  <a:tcPr marL="6984" marR="6984" marT="6984" marB="25144" anchor="ctr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cap="flat">
                      <a:noFill/>
                    </a:ln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612707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990" b="1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Part Number</a:t>
                      </a:r>
                      <a:endParaRPr lang="zh-CN" altLang="en-US" sz="990" b="1">
                        <a:solidFill>
                          <a:srgbClr val="FFFFFF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90" b="1">
                          <a:solidFill>
                            <a:srgbClr val="FFFFFF"/>
                          </a:solidFill>
                          <a:latin typeface="微软雅黑" panose="020B0503020204020204" charset="-122"/>
                        </a:rPr>
                        <a:t>Technology</a:t>
                      </a:r>
                      <a:endParaRPr lang="en-US" altLang="en-US" sz="990" b="1">
                        <a:solidFill>
                          <a:srgbClr val="FFFFFF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990" b="1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Package</a:t>
                      </a:r>
                      <a:endParaRPr lang="zh-CN" altLang="en-US" sz="990" b="1">
                        <a:solidFill>
                          <a:srgbClr val="FFFFFF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990" b="1" dirty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Polarity</a:t>
                      </a:r>
                      <a:endParaRPr lang="zh-CN" altLang="en-US" sz="990" b="1" dirty="0">
                        <a:solidFill>
                          <a:srgbClr val="FFFFFF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90" b="1" dirty="0">
                          <a:solidFill>
                            <a:srgbClr val="FFFFFF"/>
                          </a:solidFill>
                          <a:latin typeface="微软雅黑" panose="020B0503020204020204" charset="-122"/>
                        </a:rPr>
                        <a:t>VDS (Max)      (BVDSS(V)</a:t>
                      </a:r>
                      <a:endParaRPr lang="en-US" altLang="en-US" sz="990" b="1" dirty="0">
                        <a:solidFill>
                          <a:srgbClr val="FFFFFF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90" b="1">
                          <a:solidFill>
                            <a:srgbClr val="FFFFFF"/>
                          </a:solidFill>
                          <a:latin typeface="微软雅黑" panose="020B0503020204020204" charset="-122"/>
                        </a:rPr>
                        <a:t>ID  (Max) (ID(A))</a:t>
                      </a:r>
                      <a:endParaRPr lang="en-US" altLang="en-US" sz="990" b="1">
                        <a:solidFill>
                          <a:srgbClr val="FFFFFF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90" b="1">
                          <a:solidFill>
                            <a:srgbClr val="FFFFFF"/>
                          </a:solidFill>
                          <a:latin typeface="微软雅黑" panose="020B0503020204020204" charset="-122"/>
                        </a:rPr>
                        <a:t>IDM</a:t>
                      </a:r>
                      <a:endParaRPr lang="en-US" altLang="en-US" sz="990" b="1">
                        <a:solidFill>
                          <a:srgbClr val="FFFFFF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90" b="1">
                          <a:solidFill>
                            <a:srgbClr val="FFFFFF"/>
                          </a:solidFill>
                          <a:latin typeface="微软雅黑" panose="020B0503020204020204" charset="-122"/>
                        </a:rPr>
                        <a:t>VTH (Typ)</a:t>
                      </a:r>
                      <a:endParaRPr lang="en-US" altLang="en-US" sz="990" b="1">
                        <a:solidFill>
                          <a:srgbClr val="FFFFFF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90" b="1">
                          <a:solidFill>
                            <a:srgbClr val="FFFFFF"/>
                          </a:solidFill>
                          <a:latin typeface="微软雅黑" panose="020B0503020204020204" charset="-122"/>
                        </a:rPr>
                        <a:t>VGS</a:t>
                      </a:r>
                      <a:endParaRPr lang="en-US" altLang="en-US" sz="990" b="1">
                        <a:solidFill>
                          <a:srgbClr val="FFFFFF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90" b="1">
                          <a:solidFill>
                            <a:srgbClr val="FFFFFF"/>
                          </a:solidFill>
                          <a:latin typeface="微软雅黑" panose="020B0503020204020204" charset="-122"/>
                        </a:rPr>
                        <a:t>RDS(ON)</a:t>
                      </a:r>
                      <a:endParaRPr lang="en-US" sz="990" b="1">
                        <a:solidFill>
                          <a:srgbClr val="FFFFFF"/>
                        </a:solidFill>
                        <a:latin typeface="微软雅黑" panose="020B0503020204020204" charset="-122"/>
                      </a:endParaRPr>
                    </a:p>
                    <a:p>
                      <a:pPr algn="ctr">
                        <a:buNone/>
                      </a:pPr>
                      <a:r>
                        <a:rPr lang="en-US" sz="990" b="1">
                          <a:solidFill>
                            <a:srgbClr val="FFFFFF"/>
                          </a:solidFill>
                          <a:latin typeface="微软雅黑" panose="020B0503020204020204" charset="-122"/>
                        </a:rPr>
                        <a:t>@-10V Typ(mΩ) </a:t>
                      </a:r>
                      <a:endParaRPr lang="en-US" altLang="en-US" sz="990" b="1">
                        <a:solidFill>
                          <a:srgbClr val="FFFFFF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90" b="1">
                          <a:solidFill>
                            <a:srgbClr val="FFFFFF"/>
                          </a:solidFill>
                          <a:latin typeface="微软雅黑" panose="020B0503020204020204" charset="-122"/>
                        </a:rPr>
                        <a:t>RDS(ON)</a:t>
                      </a:r>
                      <a:endParaRPr lang="en-US" sz="990" b="1">
                        <a:solidFill>
                          <a:srgbClr val="FFFFFF"/>
                        </a:solidFill>
                        <a:latin typeface="微软雅黑" panose="020B0503020204020204" charset="-122"/>
                      </a:endParaRPr>
                    </a:p>
                    <a:p>
                      <a:pPr algn="ctr">
                        <a:buNone/>
                      </a:pPr>
                      <a:r>
                        <a:rPr lang="en-US" sz="990" b="1">
                          <a:solidFill>
                            <a:srgbClr val="FFFFFF"/>
                          </a:solidFill>
                          <a:latin typeface="微软雅黑" panose="020B0503020204020204" charset="-122"/>
                        </a:rPr>
                        <a:t>@-4.5V Typ(mΩ)</a:t>
                      </a:r>
                      <a:endParaRPr lang="en-US" altLang="en-US" sz="990" b="1">
                        <a:solidFill>
                          <a:srgbClr val="FFFFFF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90" b="1">
                          <a:solidFill>
                            <a:srgbClr val="FFFFFF"/>
                          </a:solidFill>
                          <a:latin typeface="微软雅黑" panose="020B0503020204020204" charset="-122"/>
                        </a:rPr>
                        <a:t>RDS(ON)</a:t>
                      </a:r>
                      <a:endParaRPr lang="en-US" sz="990" b="1">
                        <a:solidFill>
                          <a:srgbClr val="FFFFFF"/>
                        </a:solidFill>
                        <a:latin typeface="微软雅黑" panose="020B0503020204020204" charset="-122"/>
                      </a:endParaRPr>
                    </a:p>
                    <a:p>
                      <a:pPr algn="ctr">
                        <a:buNone/>
                      </a:pPr>
                      <a:r>
                        <a:rPr lang="en-US" sz="990" b="1">
                          <a:solidFill>
                            <a:srgbClr val="FFFFFF"/>
                          </a:solidFill>
                          <a:latin typeface="微软雅黑" panose="020B0503020204020204" charset="-122"/>
                        </a:rPr>
                        <a:t>@-2.5V Typ(mΩ)</a:t>
                      </a:r>
                      <a:endParaRPr lang="en-US" altLang="en-US" sz="990" b="1">
                        <a:solidFill>
                          <a:srgbClr val="FFFFFF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</a:tr>
              <a:tr h="23089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9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HM2301KR</a:t>
                      </a:r>
                      <a:endParaRPr lang="en-US" altLang="en-US" sz="99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990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Trench</a:t>
                      </a:r>
                      <a:endParaRPr lang="zh-CN" altLang="en-US" sz="990" b="1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9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SOT-323</a:t>
                      </a:r>
                      <a:endParaRPr lang="en-US" altLang="en-US" sz="99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990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P</a:t>
                      </a:r>
                      <a:r>
                        <a:rPr lang="en-US" altLang="zh-CN" sz="990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ch</a:t>
                      </a:r>
                      <a:endParaRPr lang="en-US" altLang="zh-CN" sz="990" b="1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9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-20V</a:t>
                      </a:r>
                      <a:endParaRPr lang="en-US" altLang="en-US" sz="99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9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-3.0A</a:t>
                      </a:r>
                      <a:endParaRPr lang="en-US" altLang="en-US" sz="99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9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-6A</a:t>
                      </a:r>
                      <a:endParaRPr lang="en-US" altLang="en-US" sz="99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88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-0.65V</a:t>
                      </a:r>
                      <a:endParaRPr lang="en-US" altLang="en-US" sz="88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9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-12V</a:t>
                      </a:r>
                      <a:endParaRPr lang="en-US" altLang="en-US" sz="99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en-US" sz="99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9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64mΩ</a:t>
                      </a:r>
                      <a:endParaRPr lang="en-US" altLang="en-US" sz="99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9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89mΩ</a:t>
                      </a:r>
                      <a:endParaRPr lang="en-US" altLang="en-US" sz="99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0199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9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HM2301BKR</a:t>
                      </a:r>
                      <a:endParaRPr lang="en-US" altLang="en-US" sz="99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990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Trench</a:t>
                      </a:r>
                      <a:endParaRPr lang="zh-CN" altLang="en-US" sz="990" b="1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9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SOT-323</a:t>
                      </a:r>
                      <a:endParaRPr lang="en-US" altLang="en-US" sz="99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990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P</a:t>
                      </a:r>
                      <a:r>
                        <a:rPr lang="en-US" altLang="zh-CN" sz="990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ch </a:t>
                      </a:r>
                      <a:r>
                        <a:rPr lang="zh-CN" sz="990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/</a:t>
                      </a:r>
                      <a:r>
                        <a:rPr lang="en-US" altLang="zh-CN" sz="990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 </a:t>
                      </a:r>
                      <a:r>
                        <a:rPr lang="zh-CN" sz="990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ESD</a:t>
                      </a:r>
                      <a:r>
                        <a:rPr lang="en-US" altLang="zh-CN" sz="990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 protection</a:t>
                      </a:r>
                      <a:endParaRPr lang="en-US" altLang="zh-CN" sz="990" b="1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9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-20V</a:t>
                      </a:r>
                      <a:endParaRPr lang="en-US" altLang="en-US" sz="99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9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-0.8A</a:t>
                      </a:r>
                      <a:endParaRPr lang="en-US" altLang="en-US" sz="99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35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-1.6A</a:t>
                      </a:r>
                      <a:endParaRPr lang="en-US" altLang="en-US" sz="935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88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-0.45V</a:t>
                      </a:r>
                      <a:endParaRPr lang="en-US" altLang="en-US" sz="88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9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-6V</a:t>
                      </a:r>
                      <a:endParaRPr lang="en-US" altLang="en-US" sz="99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en-US" sz="99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9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350mΩ</a:t>
                      </a:r>
                      <a:endParaRPr lang="en-US" altLang="en-US" sz="99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9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440mΩ</a:t>
                      </a:r>
                      <a:endParaRPr lang="en-US" altLang="en-US" sz="99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2286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9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BSS84KR</a:t>
                      </a:r>
                      <a:endParaRPr lang="en-US" altLang="en-US" sz="99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990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Trench</a:t>
                      </a:r>
                      <a:endParaRPr lang="zh-CN" altLang="en-US" sz="990" b="1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9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SOT-323</a:t>
                      </a:r>
                      <a:endParaRPr lang="en-US" altLang="en-US" sz="99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990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P</a:t>
                      </a:r>
                      <a:r>
                        <a:rPr lang="en-US" altLang="zh-CN" sz="990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ch</a:t>
                      </a:r>
                      <a:endParaRPr lang="en-US" altLang="zh-CN" sz="990" b="1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9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-55V</a:t>
                      </a:r>
                      <a:endParaRPr lang="en-US" altLang="en-US" sz="99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9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-0.3A</a:t>
                      </a:r>
                      <a:endParaRPr lang="en-US" altLang="en-US" sz="99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35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-0.9A</a:t>
                      </a:r>
                      <a:endParaRPr lang="en-US" altLang="en-US" sz="935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9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-1.5V</a:t>
                      </a:r>
                      <a:endParaRPr lang="en-US" altLang="en-US" sz="99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9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-20V</a:t>
                      </a:r>
                      <a:endParaRPr lang="en-US" altLang="en-US" sz="99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9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2.5Ω</a:t>
                      </a:r>
                      <a:endParaRPr lang="en-US" altLang="en-US" sz="99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9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3.0Ω</a:t>
                      </a:r>
                      <a:endParaRPr lang="en-US" altLang="en-US" sz="99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en-US" sz="99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0199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9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HM2302KR</a:t>
                      </a:r>
                      <a:endParaRPr lang="en-US" altLang="en-US" sz="99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990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Trench</a:t>
                      </a:r>
                      <a:endParaRPr lang="zh-CN" altLang="en-US" sz="990" b="1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9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SOT-323</a:t>
                      </a:r>
                      <a:endParaRPr lang="en-US" altLang="en-US" sz="99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990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N</a:t>
                      </a:r>
                      <a:r>
                        <a:rPr lang="en-US" altLang="zh-CN" sz="990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ch</a:t>
                      </a:r>
                      <a:endParaRPr lang="en-US" altLang="zh-CN" sz="990" b="1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9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20V</a:t>
                      </a:r>
                      <a:endParaRPr lang="en-US" altLang="en-US" sz="99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9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3A</a:t>
                      </a:r>
                      <a:endParaRPr lang="en-US" altLang="en-US" sz="99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9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6A</a:t>
                      </a:r>
                      <a:endParaRPr lang="en-US" altLang="en-US" sz="99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9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0.7V</a:t>
                      </a:r>
                      <a:endParaRPr lang="en-US" altLang="en-US" sz="99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9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10V</a:t>
                      </a:r>
                      <a:endParaRPr lang="en-US" altLang="en-US" sz="99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en-US" sz="99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9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30mΩ</a:t>
                      </a:r>
                      <a:endParaRPr lang="en-US" altLang="en-US" sz="99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9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37mΩ</a:t>
                      </a:r>
                      <a:endParaRPr lang="en-US" altLang="en-US" sz="99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1591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9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HM2302BKR</a:t>
                      </a:r>
                      <a:endParaRPr lang="en-US" altLang="en-US" sz="99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990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Trench</a:t>
                      </a:r>
                      <a:endParaRPr lang="zh-CN" altLang="en-US" sz="990" b="1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9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SOT-323</a:t>
                      </a:r>
                      <a:endParaRPr lang="en-US" altLang="en-US" sz="99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990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Nch </a:t>
                      </a:r>
                      <a:r>
                        <a:rPr lang="zh-CN" sz="990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/</a:t>
                      </a:r>
                      <a:r>
                        <a:rPr lang="en-US" altLang="zh-CN" sz="990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 </a:t>
                      </a:r>
                      <a:r>
                        <a:rPr lang="zh-CN" sz="990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ESD</a:t>
                      </a:r>
                      <a:r>
                        <a:rPr lang="en-US" altLang="zh-CN" sz="990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 protection</a:t>
                      </a:r>
                      <a:endParaRPr lang="en-US" altLang="en-US" sz="99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9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20V</a:t>
                      </a:r>
                      <a:endParaRPr lang="en-US" altLang="en-US" sz="99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9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0.9A</a:t>
                      </a:r>
                      <a:endParaRPr lang="en-US" altLang="en-US" sz="99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9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1.8A</a:t>
                      </a:r>
                      <a:endParaRPr lang="en-US" altLang="en-US" sz="99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88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0.45V</a:t>
                      </a:r>
                      <a:endParaRPr lang="en-US" altLang="en-US" sz="88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9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8V</a:t>
                      </a:r>
                      <a:endParaRPr lang="en-US" altLang="en-US" sz="99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en-US" sz="99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9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220mΩ</a:t>
                      </a:r>
                      <a:endParaRPr lang="en-US" altLang="en-US" sz="99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9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260mΩ</a:t>
                      </a:r>
                      <a:endParaRPr lang="en-US" altLang="en-US" sz="99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089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9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HM3400KR</a:t>
                      </a:r>
                      <a:endParaRPr lang="en-US" altLang="en-US" sz="99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990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Trench</a:t>
                      </a:r>
                      <a:endParaRPr lang="zh-CN" altLang="en-US" sz="990" b="1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9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SOT-323</a:t>
                      </a:r>
                      <a:endParaRPr lang="en-US" altLang="en-US" sz="99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990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N</a:t>
                      </a:r>
                      <a:r>
                        <a:rPr lang="en-US" altLang="zh-CN" sz="990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ch</a:t>
                      </a:r>
                      <a:endParaRPr lang="en-US" altLang="zh-CN" sz="990" b="1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9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30V</a:t>
                      </a:r>
                      <a:endParaRPr lang="en-US" altLang="en-US" sz="99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9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0.8A</a:t>
                      </a:r>
                      <a:endParaRPr lang="en-US" altLang="en-US" sz="99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9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3.2A</a:t>
                      </a:r>
                      <a:endParaRPr lang="en-US" altLang="en-US" sz="99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9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1.0V</a:t>
                      </a:r>
                      <a:endParaRPr lang="en-US" altLang="en-US" sz="99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9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10V</a:t>
                      </a:r>
                      <a:endParaRPr lang="en-US" altLang="en-US" sz="99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en-US" sz="99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9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280mΩ</a:t>
                      </a:r>
                      <a:endParaRPr lang="en-US" altLang="en-US" sz="99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9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370mΩ</a:t>
                      </a:r>
                      <a:endParaRPr lang="en-US" altLang="en-US" sz="99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1591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9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BSS138KR</a:t>
                      </a:r>
                      <a:endParaRPr lang="en-US" altLang="en-US" sz="99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990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Trench</a:t>
                      </a:r>
                      <a:endParaRPr lang="zh-CN" altLang="en-US" sz="990" b="1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9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SOT-323</a:t>
                      </a:r>
                      <a:endParaRPr lang="en-US" altLang="en-US" sz="99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990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N</a:t>
                      </a:r>
                      <a:r>
                        <a:rPr lang="en-US" altLang="zh-CN" sz="990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ch</a:t>
                      </a:r>
                      <a:endParaRPr lang="en-US" altLang="zh-CN" sz="990" b="1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9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50V</a:t>
                      </a:r>
                      <a:endParaRPr lang="en-US" altLang="en-US" sz="99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9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0.34A</a:t>
                      </a:r>
                      <a:endParaRPr lang="en-US" altLang="en-US" sz="99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88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1.36A</a:t>
                      </a:r>
                      <a:endParaRPr lang="en-US" altLang="en-US" sz="88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9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1.2V</a:t>
                      </a:r>
                      <a:endParaRPr lang="en-US" altLang="en-US" sz="99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9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20V</a:t>
                      </a:r>
                      <a:endParaRPr lang="en-US" altLang="en-US" sz="99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en-US" sz="99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9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1.0Ω</a:t>
                      </a:r>
                      <a:endParaRPr lang="en-US" altLang="en-US" sz="99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9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1.2Ω</a:t>
                      </a:r>
                      <a:endParaRPr lang="en-US" altLang="en-US" sz="99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089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9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HM7002KR</a:t>
                      </a:r>
                      <a:endParaRPr lang="en-US" altLang="en-US" sz="99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990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Trench</a:t>
                      </a:r>
                      <a:endParaRPr lang="zh-CN" altLang="en-US" sz="990" b="1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9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SOT-323</a:t>
                      </a:r>
                      <a:endParaRPr lang="en-US" altLang="en-US" sz="99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990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Nch </a:t>
                      </a:r>
                      <a:r>
                        <a:rPr lang="zh-CN" sz="990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/</a:t>
                      </a:r>
                      <a:r>
                        <a:rPr lang="en-US" altLang="zh-CN" sz="990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 </a:t>
                      </a:r>
                      <a:r>
                        <a:rPr lang="zh-CN" sz="990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ESD</a:t>
                      </a:r>
                      <a:r>
                        <a:rPr lang="en-US" altLang="zh-CN" sz="990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 protection</a:t>
                      </a:r>
                      <a:endParaRPr lang="zh-CN" altLang="en-US" sz="990" b="1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9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60V</a:t>
                      </a:r>
                      <a:endParaRPr lang="en-US" altLang="en-US" sz="99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en-US" sz="99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0.3A</a:t>
                      </a:r>
                      <a:endParaRPr lang="en-US" altLang="en-US" sz="99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9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1.2A</a:t>
                      </a:r>
                      <a:endParaRPr lang="en-US" altLang="en-US" sz="99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9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1.6V</a:t>
                      </a:r>
                      <a:endParaRPr lang="en-US" altLang="en-US" sz="99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9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20V</a:t>
                      </a:r>
                      <a:endParaRPr lang="en-US" altLang="en-US" sz="99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9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1.4Ω</a:t>
                      </a:r>
                      <a:endParaRPr lang="en-US" altLang="en-US" sz="99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9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1.8Ω</a:t>
                      </a:r>
                      <a:endParaRPr lang="en-US" altLang="en-US" sz="99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en-US" sz="990" b="1" dirty="0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" name="副标题 9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228600" y="3971290"/>
            <a:ext cx="8526780" cy="581660"/>
          </a:xfrm>
        </p:spPr>
        <p:txBody>
          <a:bodyPr>
            <a:normAutofit/>
          </a:bodyPr>
          <a:lstStyle/>
          <a:p>
            <a:pPr algn="l"/>
            <a:r>
              <a:rPr lang="en-US" altLang="zh-CN" sz="1500" b="1" dirty="0">
                <a:solidFill>
                  <a:schemeClr val="bg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Application</a:t>
            </a:r>
            <a:r>
              <a:rPr lang="zh-CN" altLang="en-US" sz="1500" b="1" dirty="0">
                <a:solidFill>
                  <a:schemeClr val="bg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：</a:t>
            </a:r>
            <a:r>
              <a:rPr lang="en-US" altLang="zh-CN" sz="1500" dirty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TWS Bluetooth earphone / Smart watch / Smart ring / Other smart wearable products / E-cigarettes</a:t>
            </a:r>
            <a:endParaRPr lang="en-US" altLang="zh-CN" sz="1450" dirty="0" smtClean="0">
              <a:solidFill>
                <a:schemeClr val="bg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l"/>
            <a:endParaRPr lang="en-US" altLang="zh-CN" sz="1450" dirty="0">
              <a:solidFill>
                <a:schemeClr val="bg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l"/>
            <a:endParaRPr lang="en-US" altLang="zh-CN" sz="1500" dirty="0">
              <a:solidFill>
                <a:srgbClr val="1F497D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/>
              <a:t>8</a:t>
            </a:r>
            <a:r>
              <a:rPr lang="en-US" altLang="zh-CN" dirty="0"/>
              <a:t>-4</a:t>
            </a:r>
            <a:endParaRPr lang="en-US" altLang="zh-CN" dirty="0"/>
          </a:p>
        </p:txBody>
      </p:sp>
      <p:sp>
        <p:nvSpPr>
          <p:cNvPr id="8" name="TextBox 3"/>
          <p:cNvSpPr txBox="1"/>
          <p:nvPr>
            <p:custDataLst>
              <p:tags r:id="rId1"/>
            </p:custDataLst>
          </p:nvPr>
        </p:nvSpPr>
        <p:spPr>
          <a:xfrm>
            <a:off x="3482340" y="176530"/>
            <a:ext cx="571373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kern="2000" dirty="0">
                <a:effectLst/>
                <a:latin typeface="微软雅黑" panose="020B0503020204020204" charset="-122"/>
                <a:ea typeface="微软雅黑" panose="020B0503020204020204" charset="-122"/>
                <a:cs typeface="方正综艺简体" panose="03000509000000000000" charset="-122"/>
                <a:sym typeface="+mn-ea"/>
              </a:rPr>
              <a:t>Ultra-weight Ultra-thin package low voltage </a:t>
            </a:r>
            <a:r>
              <a:rPr lang="zh-CN" altLang="en-US" sz="1600" b="1" kern="2000" dirty="0">
                <a:effectLst/>
                <a:latin typeface="微软雅黑" panose="020B0503020204020204" charset="-122"/>
                <a:ea typeface="微软雅黑" panose="020B0503020204020204" charset="-122"/>
                <a:cs typeface="方正综艺简体" panose="03000509000000000000" charset="-122"/>
                <a:sym typeface="+mn-ea"/>
              </a:rPr>
              <a:t>MOS</a:t>
            </a:r>
            <a:r>
              <a:rPr lang="en-US" altLang="zh-CN" sz="1600" b="1" kern="2000" dirty="0">
                <a:effectLst/>
                <a:latin typeface="微软雅黑" panose="020B0503020204020204" charset="-122"/>
                <a:ea typeface="微软雅黑" panose="020B0503020204020204" charset="-122"/>
                <a:cs typeface="方正综艺简体" panose="03000509000000000000" charset="-122"/>
                <a:sym typeface="+mn-ea"/>
              </a:rPr>
              <a:t>FET</a:t>
            </a:r>
            <a:endParaRPr lang="zh-CN" altLang="en-US" sz="1600" b="1" kern="20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方正综艺简体" panose="03000509000000000000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286000" y="2387600"/>
            <a:ext cx="4572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1.Sic二极管/GaN FET/IGBT单管</a:t>
            </a:r>
            <a:endParaRPr lang="zh-CN" altLang="en-US"/>
          </a:p>
        </p:txBody>
      </p:sp>
      <p:graphicFrame>
        <p:nvGraphicFramePr>
          <p:cNvPr id="5" name="表格 4"/>
          <p:cNvGraphicFramePr/>
          <p:nvPr>
            <p:custDataLst>
              <p:tags r:id="rId2"/>
            </p:custDataLst>
          </p:nvPr>
        </p:nvGraphicFramePr>
        <p:xfrm>
          <a:off x="252730" y="1010920"/>
          <a:ext cx="8638540" cy="2165990"/>
        </p:xfrm>
        <a:graphic>
          <a:graphicData uri="http://schemas.openxmlformats.org/drawingml/2006/table">
            <a:tbl>
              <a:tblPr/>
              <a:tblGrid>
                <a:gridCol w="990600"/>
                <a:gridCol w="1065530"/>
                <a:gridCol w="683260"/>
                <a:gridCol w="1284605"/>
                <a:gridCol w="708660"/>
                <a:gridCol w="515620"/>
                <a:gridCol w="432435"/>
                <a:gridCol w="483235"/>
                <a:gridCol w="412750"/>
                <a:gridCol w="671195"/>
                <a:gridCol w="703580"/>
                <a:gridCol w="687070"/>
              </a:tblGrid>
              <a:tr h="468000">
                <a:tc gridSpan="10"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zh-CN" sz="1650" b="1" kern="1200" dirty="0">
                          <a:solidFill>
                            <a:schemeClr val="bg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cs typeface="+mn-cs"/>
                        </a:rPr>
                        <a:t>SOT-523</a:t>
                      </a:r>
                      <a:r>
                        <a:rPr lang="en-US" altLang="zh-CN" sz="1650" b="1" kern="1200" dirty="0">
                          <a:solidFill>
                            <a:schemeClr val="bg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cs typeface="+mn-cs"/>
                        </a:rPr>
                        <a:t> </a:t>
                      </a:r>
                      <a:r>
                        <a:rPr lang="en-US" altLang="zh-CN" sz="1650" b="1" dirty="0">
                          <a:solidFill>
                            <a:schemeClr val="bg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package</a:t>
                      </a:r>
                      <a:r>
                        <a:rPr lang="zh-CN" sz="1650" b="1" dirty="0">
                          <a:solidFill>
                            <a:schemeClr val="bg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 </a:t>
                      </a:r>
                      <a:r>
                        <a:rPr lang="en-US" altLang="zh-CN" sz="1650" b="1" dirty="0">
                          <a:solidFill>
                            <a:schemeClr val="bg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low voltage </a:t>
                      </a:r>
                      <a:r>
                        <a:rPr lang="zh-CN" sz="1650" b="1" dirty="0">
                          <a:solidFill>
                            <a:schemeClr val="bg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MOS</a:t>
                      </a:r>
                      <a:r>
                        <a:rPr lang="en-US" altLang="zh-CN" sz="1650" b="1" dirty="0">
                          <a:solidFill>
                            <a:schemeClr val="bg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FET</a:t>
                      </a:r>
                      <a:endParaRPr lang="zh-CN" sz="1650" b="1" kern="1200" dirty="0">
                        <a:solidFill>
                          <a:schemeClr val="bg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微软雅黑" panose="020B0503020204020204" charset="-122"/>
                        <a:cs typeface="+mn-cs"/>
                      </a:endParaRPr>
                    </a:p>
                  </a:txBody>
                  <a:tcPr marL="6984" marR="6984" marT="6984" marB="25144" anchor="ctr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altLang="en-US" sz="99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6984" marR="6984" marT="6984" marB="25144" anchor="b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altLang="en-US" sz="99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6984" marR="6984" marT="6984" marB="25144" anchor="b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7627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990" b="1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Part Number</a:t>
                      </a:r>
                      <a:endParaRPr lang="zh-CN" altLang="en-US" sz="990" b="1">
                        <a:solidFill>
                          <a:srgbClr val="FFFFFF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90" b="1">
                          <a:solidFill>
                            <a:srgbClr val="FFFFFF"/>
                          </a:solidFill>
                          <a:latin typeface="微软雅黑" panose="020B0503020204020204" charset="-122"/>
                        </a:rPr>
                        <a:t>Technology</a:t>
                      </a:r>
                      <a:endParaRPr lang="en-US" altLang="en-US" sz="990" b="1">
                        <a:solidFill>
                          <a:srgbClr val="FFFFFF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990" b="1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Package</a:t>
                      </a:r>
                      <a:endParaRPr lang="zh-CN" altLang="en-US" sz="990" b="1">
                        <a:solidFill>
                          <a:srgbClr val="FFFFFF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990" b="1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Polarity</a:t>
                      </a:r>
                      <a:endParaRPr lang="zh-CN" altLang="en-US" sz="990" b="1">
                        <a:solidFill>
                          <a:srgbClr val="FFFFFF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90" b="1">
                          <a:solidFill>
                            <a:srgbClr val="FFFFFF"/>
                          </a:solidFill>
                          <a:latin typeface="微软雅黑" panose="020B0503020204020204" charset="-122"/>
                        </a:rPr>
                        <a:t>VDS (Max) (BVDSS(V)</a:t>
                      </a:r>
                      <a:endParaRPr lang="en-US" altLang="en-US" sz="990" b="1">
                        <a:solidFill>
                          <a:srgbClr val="FFFFFF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90" b="1">
                          <a:solidFill>
                            <a:srgbClr val="FFFFFF"/>
                          </a:solidFill>
                          <a:latin typeface="微软雅黑" panose="020B0503020204020204" charset="-122"/>
                        </a:rPr>
                        <a:t>ID  (Max) (ID(A))</a:t>
                      </a:r>
                      <a:endParaRPr lang="en-US" altLang="en-US" sz="990" b="1">
                        <a:solidFill>
                          <a:srgbClr val="FFFFFF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90" b="1">
                          <a:solidFill>
                            <a:srgbClr val="FFFFFF"/>
                          </a:solidFill>
                          <a:latin typeface="微软雅黑" panose="020B0503020204020204" charset="-122"/>
                        </a:rPr>
                        <a:t>IDM</a:t>
                      </a:r>
                      <a:endParaRPr lang="en-US" altLang="en-US" sz="990" b="1">
                        <a:solidFill>
                          <a:srgbClr val="FFFFFF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90" b="1">
                          <a:solidFill>
                            <a:srgbClr val="FFFFFF"/>
                          </a:solidFill>
                          <a:latin typeface="微软雅黑" panose="020B0503020204020204" charset="-122"/>
                        </a:rPr>
                        <a:t>VTH (Typ)</a:t>
                      </a:r>
                      <a:endParaRPr lang="en-US" altLang="en-US" sz="990" b="1">
                        <a:solidFill>
                          <a:srgbClr val="FFFFFF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90" b="1">
                          <a:solidFill>
                            <a:srgbClr val="FFFFFF"/>
                          </a:solidFill>
                          <a:latin typeface="微软雅黑" panose="020B0503020204020204" charset="-122"/>
                        </a:rPr>
                        <a:t>VGS</a:t>
                      </a:r>
                      <a:endParaRPr lang="en-US" altLang="en-US" sz="990" b="1">
                        <a:solidFill>
                          <a:srgbClr val="FFFFFF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90" b="1">
                          <a:solidFill>
                            <a:srgbClr val="FFFFFF"/>
                          </a:solidFill>
                          <a:latin typeface="微软雅黑" panose="020B0503020204020204" charset="-122"/>
                        </a:rPr>
                        <a:t>RDS(ON)</a:t>
                      </a:r>
                      <a:endParaRPr lang="en-US" sz="990" b="1">
                        <a:solidFill>
                          <a:srgbClr val="FFFFFF"/>
                        </a:solidFill>
                        <a:latin typeface="微软雅黑" panose="020B0503020204020204" charset="-122"/>
                      </a:endParaRPr>
                    </a:p>
                    <a:p>
                      <a:pPr algn="ctr">
                        <a:buNone/>
                      </a:pPr>
                      <a:r>
                        <a:rPr lang="en-US" sz="990" b="1">
                          <a:solidFill>
                            <a:srgbClr val="FFFFFF"/>
                          </a:solidFill>
                          <a:latin typeface="微软雅黑" panose="020B0503020204020204" charset="-122"/>
                        </a:rPr>
                        <a:t>@-10V Typ(mΩ)</a:t>
                      </a:r>
                      <a:endParaRPr lang="en-US" altLang="en-US" sz="990" b="1">
                        <a:solidFill>
                          <a:srgbClr val="FFFFFF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90" b="1">
                          <a:solidFill>
                            <a:srgbClr val="FFFFFF"/>
                          </a:solidFill>
                          <a:latin typeface="微软雅黑" panose="020B0503020204020204" charset="-122"/>
                        </a:rPr>
                        <a:t>RDS(ON)</a:t>
                      </a:r>
                      <a:endParaRPr lang="en-US" sz="990" b="1">
                        <a:solidFill>
                          <a:srgbClr val="FFFFFF"/>
                        </a:solidFill>
                        <a:latin typeface="微软雅黑" panose="020B0503020204020204" charset="-122"/>
                      </a:endParaRPr>
                    </a:p>
                    <a:p>
                      <a:pPr algn="ctr">
                        <a:buNone/>
                      </a:pPr>
                      <a:r>
                        <a:rPr lang="en-US" sz="990" b="1">
                          <a:solidFill>
                            <a:srgbClr val="FFFFFF"/>
                          </a:solidFill>
                          <a:latin typeface="微软雅黑" panose="020B0503020204020204" charset="-122"/>
                        </a:rPr>
                        <a:t>@-4.5V Typ(mΩ)</a:t>
                      </a:r>
                      <a:endParaRPr lang="en-US" altLang="en-US" sz="990" b="1">
                        <a:solidFill>
                          <a:srgbClr val="FFFFFF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90" b="1">
                          <a:solidFill>
                            <a:srgbClr val="FFFFFF"/>
                          </a:solidFill>
                          <a:latin typeface="微软雅黑" panose="020B0503020204020204" charset="-122"/>
                        </a:rPr>
                        <a:t>RDS(ON)</a:t>
                      </a:r>
                      <a:endParaRPr lang="en-US" sz="990" b="1">
                        <a:solidFill>
                          <a:srgbClr val="FFFFFF"/>
                        </a:solidFill>
                        <a:latin typeface="微软雅黑" panose="020B0503020204020204" charset="-122"/>
                      </a:endParaRPr>
                    </a:p>
                    <a:p>
                      <a:pPr algn="ctr">
                        <a:buNone/>
                      </a:pPr>
                      <a:r>
                        <a:rPr lang="en-US" sz="990" b="1">
                          <a:solidFill>
                            <a:srgbClr val="FFFFFF"/>
                          </a:solidFill>
                          <a:latin typeface="微软雅黑" panose="020B0503020204020204" charset="-122"/>
                        </a:rPr>
                        <a:t>@-2.5V Typ(mΩ)</a:t>
                      </a:r>
                      <a:endParaRPr lang="en-US" altLang="en-US" sz="990" b="1">
                        <a:solidFill>
                          <a:srgbClr val="FFFFFF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</a:tr>
              <a:tr h="25527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9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HM2301BSR</a:t>
                      </a:r>
                      <a:endParaRPr lang="en-US" altLang="en-US" sz="99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990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Trench</a:t>
                      </a:r>
                      <a:endParaRPr lang="zh-CN" altLang="en-US" sz="990" b="1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9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SOT-523</a:t>
                      </a:r>
                      <a:endParaRPr lang="en-US" altLang="en-US" sz="99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990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P</a:t>
                      </a:r>
                      <a:r>
                        <a:rPr lang="en-US" altLang="zh-CN" sz="990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ch </a:t>
                      </a:r>
                      <a:r>
                        <a:rPr lang="zh-CN" sz="990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/</a:t>
                      </a:r>
                      <a:r>
                        <a:rPr lang="en-US" altLang="zh-CN" sz="990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 </a:t>
                      </a:r>
                      <a:r>
                        <a:rPr lang="zh-CN" sz="990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ESD</a:t>
                      </a:r>
                      <a:r>
                        <a:rPr lang="en-US" altLang="zh-CN" sz="990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 protection</a:t>
                      </a:r>
                      <a:endParaRPr lang="en-US" altLang="zh-CN" sz="990" b="1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9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-20V</a:t>
                      </a:r>
                      <a:endParaRPr lang="en-US" altLang="en-US" sz="99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9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-0.8A</a:t>
                      </a:r>
                      <a:endParaRPr lang="en-US" altLang="en-US" sz="99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35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-1.6A</a:t>
                      </a:r>
                      <a:endParaRPr lang="en-US" altLang="en-US" sz="935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88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-0.45V</a:t>
                      </a:r>
                      <a:endParaRPr lang="en-US" altLang="en-US" sz="88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9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-6V</a:t>
                      </a:r>
                      <a:endParaRPr lang="en-US" altLang="en-US" sz="99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en-US" sz="99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9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350mΩ</a:t>
                      </a:r>
                      <a:endParaRPr lang="en-US" altLang="en-US" sz="99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9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440mΩ</a:t>
                      </a:r>
                      <a:endParaRPr lang="en-US" altLang="en-US" sz="99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527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9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BSS84SR</a:t>
                      </a:r>
                      <a:endParaRPr lang="en-US" altLang="en-US" sz="99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990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Trench</a:t>
                      </a:r>
                      <a:endParaRPr lang="zh-CN" altLang="en-US" sz="990" b="1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9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SOT-523</a:t>
                      </a:r>
                      <a:endParaRPr lang="en-US" altLang="en-US" sz="99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990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P</a:t>
                      </a:r>
                      <a:r>
                        <a:rPr lang="en-US" altLang="zh-CN" sz="990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ch</a:t>
                      </a:r>
                      <a:endParaRPr lang="en-US" altLang="zh-CN" sz="990" b="1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9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-55V</a:t>
                      </a:r>
                      <a:endParaRPr lang="en-US" altLang="en-US" sz="99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9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-0.3A</a:t>
                      </a:r>
                      <a:endParaRPr lang="en-US" altLang="en-US" sz="99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35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-0.9A</a:t>
                      </a:r>
                      <a:endParaRPr lang="en-US" altLang="en-US" sz="935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9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-1.5V</a:t>
                      </a:r>
                      <a:endParaRPr lang="en-US" altLang="en-US" sz="99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9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-20V</a:t>
                      </a:r>
                      <a:endParaRPr lang="en-US" altLang="en-US" sz="99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9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2.5Ω</a:t>
                      </a:r>
                      <a:endParaRPr lang="en-US" altLang="en-US" sz="99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9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3.0Ω</a:t>
                      </a:r>
                      <a:endParaRPr lang="en-US" altLang="en-US" sz="99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en-US" sz="99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590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9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HM2302BSR</a:t>
                      </a:r>
                      <a:endParaRPr lang="en-US" altLang="en-US" sz="99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990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Trench</a:t>
                      </a:r>
                      <a:endParaRPr lang="zh-CN" altLang="en-US" sz="990" b="1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9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SOT-523</a:t>
                      </a:r>
                      <a:endParaRPr lang="en-US" altLang="en-US" sz="99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990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N</a:t>
                      </a:r>
                      <a:r>
                        <a:rPr lang="en-US" altLang="zh-CN" sz="990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ch </a:t>
                      </a:r>
                      <a:r>
                        <a:rPr lang="zh-CN" sz="990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/</a:t>
                      </a:r>
                      <a:r>
                        <a:rPr lang="en-US" altLang="zh-CN" sz="990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 </a:t>
                      </a:r>
                      <a:r>
                        <a:rPr lang="zh-CN" sz="990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ESD</a:t>
                      </a:r>
                      <a:r>
                        <a:rPr lang="en-US" altLang="zh-CN" sz="990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 protection</a:t>
                      </a:r>
                      <a:endParaRPr lang="en-US" altLang="en-US" sz="99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9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20V</a:t>
                      </a:r>
                      <a:endParaRPr lang="en-US" altLang="en-US" sz="99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9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0.9A</a:t>
                      </a:r>
                      <a:endParaRPr lang="en-US" altLang="en-US" sz="99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9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1.8A</a:t>
                      </a:r>
                      <a:endParaRPr lang="en-US" altLang="en-US" sz="99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9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0.45V</a:t>
                      </a:r>
                      <a:endParaRPr lang="en-US" altLang="en-US" sz="99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9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8V</a:t>
                      </a:r>
                      <a:endParaRPr lang="en-US" altLang="en-US" sz="99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en-US" sz="99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9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220mΩ</a:t>
                      </a:r>
                      <a:endParaRPr lang="en-US" altLang="en-US" sz="99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9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260mΩ</a:t>
                      </a:r>
                      <a:endParaRPr lang="en-US" altLang="en-US" sz="99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527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9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BSS138SR</a:t>
                      </a:r>
                      <a:endParaRPr lang="en-US" altLang="en-US" sz="99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990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Trenc</a:t>
                      </a:r>
                      <a:r>
                        <a:rPr lang="en-US" altLang="zh-CN" sz="990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h</a:t>
                      </a:r>
                      <a:endParaRPr lang="en-US" altLang="zh-CN" sz="990" b="1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9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SOT-523</a:t>
                      </a:r>
                      <a:endParaRPr lang="en-US" altLang="en-US" sz="99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990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N</a:t>
                      </a:r>
                      <a:r>
                        <a:rPr lang="en-US" altLang="zh-CN" sz="990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ch</a:t>
                      </a:r>
                      <a:endParaRPr lang="en-US" altLang="zh-CN" sz="990" b="1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9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50V</a:t>
                      </a:r>
                      <a:endParaRPr lang="en-US" altLang="en-US" sz="99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9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0.34A</a:t>
                      </a:r>
                      <a:endParaRPr lang="en-US" altLang="en-US" sz="99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35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1.36A</a:t>
                      </a:r>
                      <a:endParaRPr lang="en-US" altLang="en-US" sz="935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9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1.2V</a:t>
                      </a:r>
                      <a:endParaRPr lang="en-US" altLang="en-US" sz="99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9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20V</a:t>
                      </a:r>
                      <a:endParaRPr lang="en-US" altLang="en-US" sz="99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en-US" sz="99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9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1.0Ω</a:t>
                      </a:r>
                      <a:endParaRPr lang="en-US" altLang="en-US" sz="99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90" b="1" dirty="0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1.2Ω</a:t>
                      </a:r>
                      <a:endParaRPr lang="en-US" altLang="en-US" sz="990" b="1" dirty="0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" name="副标题 9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200025" y="3510280"/>
            <a:ext cx="8639175" cy="814070"/>
          </a:xfrm>
        </p:spPr>
        <p:txBody>
          <a:bodyPr>
            <a:normAutofit/>
          </a:bodyPr>
          <a:lstStyle/>
          <a:p>
            <a:pPr algn="l"/>
            <a:r>
              <a:rPr lang="en-US" altLang="zh-CN" sz="1500" b="1" dirty="0">
                <a:solidFill>
                  <a:schemeClr val="bg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Application</a:t>
            </a:r>
            <a:r>
              <a:rPr lang="zh-CN" altLang="en-US" sz="1500" b="1" dirty="0">
                <a:solidFill>
                  <a:schemeClr val="bg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：</a:t>
            </a:r>
            <a:r>
              <a:rPr lang="en-US" altLang="zh-CN" sz="1500" dirty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TWS Bluetooth earphone / Smart watch / Smart ring / Other smart wearable products / E-cigarettes</a:t>
            </a:r>
            <a:endParaRPr lang="en-US" altLang="zh-CN" sz="1450" dirty="0" smtClean="0">
              <a:solidFill>
                <a:schemeClr val="bg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l"/>
            <a:endParaRPr lang="en-US" altLang="zh-CN" sz="1450" dirty="0">
              <a:solidFill>
                <a:schemeClr val="bg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l"/>
            <a:endParaRPr lang="en-US" altLang="zh-CN" sz="1500" dirty="0">
              <a:solidFill>
                <a:srgbClr val="1F497D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/>
              <a:t>8</a:t>
            </a:r>
            <a:r>
              <a:rPr lang="en-US" altLang="zh-CN"/>
              <a:t>-5</a:t>
            </a:r>
            <a:endParaRPr lang="en-US" altLang="zh-CN"/>
          </a:p>
        </p:txBody>
      </p:sp>
      <p:sp>
        <p:nvSpPr>
          <p:cNvPr id="8" name="TextBox 3"/>
          <p:cNvSpPr txBox="1"/>
          <p:nvPr>
            <p:custDataLst>
              <p:tags r:id="rId1"/>
            </p:custDataLst>
          </p:nvPr>
        </p:nvSpPr>
        <p:spPr>
          <a:xfrm>
            <a:off x="3427095" y="176530"/>
            <a:ext cx="564769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kern="2000" dirty="0">
                <a:effectLst/>
                <a:latin typeface="微软雅黑" panose="020B0503020204020204" charset="-122"/>
                <a:ea typeface="微软雅黑" panose="020B0503020204020204" charset="-122"/>
                <a:cs typeface="方正综艺简体" panose="03000509000000000000" charset="-122"/>
                <a:sym typeface="+mn-ea"/>
              </a:rPr>
              <a:t>Ultra-weight Ultra-thin package low voltage </a:t>
            </a:r>
            <a:r>
              <a:rPr lang="zh-CN" altLang="en-US" sz="1600" b="1" kern="2000" dirty="0">
                <a:effectLst/>
                <a:latin typeface="微软雅黑" panose="020B0503020204020204" charset="-122"/>
                <a:ea typeface="微软雅黑" panose="020B0503020204020204" charset="-122"/>
                <a:cs typeface="方正综艺简体" panose="03000509000000000000" charset="-122"/>
                <a:sym typeface="+mn-ea"/>
              </a:rPr>
              <a:t>MOS</a:t>
            </a:r>
            <a:r>
              <a:rPr lang="en-US" altLang="zh-CN" sz="1600" b="1" kern="2000" dirty="0">
                <a:effectLst/>
                <a:latin typeface="微软雅黑" panose="020B0503020204020204" charset="-122"/>
                <a:ea typeface="微软雅黑" panose="020B0503020204020204" charset="-122"/>
                <a:cs typeface="方正综艺简体" panose="03000509000000000000" charset="-122"/>
                <a:sym typeface="+mn-ea"/>
              </a:rPr>
              <a:t>FET</a:t>
            </a:r>
            <a:endParaRPr lang="zh-CN" altLang="en-US" sz="1600" b="1" kern="20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方正综艺简体" panose="03000509000000000000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286000" y="2387600"/>
            <a:ext cx="4572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1.Sic二极管/GaN FET/IGBT单管</a:t>
            </a:r>
            <a:endParaRPr lang="zh-CN" altLang="en-US"/>
          </a:p>
        </p:txBody>
      </p:sp>
      <p:graphicFrame>
        <p:nvGraphicFramePr>
          <p:cNvPr id="6" name="表格 5"/>
          <p:cNvGraphicFramePr/>
          <p:nvPr>
            <p:custDataLst>
              <p:tags r:id="rId2"/>
            </p:custDataLst>
          </p:nvPr>
        </p:nvGraphicFramePr>
        <p:xfrm>
          <a:off x="381635" y="971550"/>
          <a:ext cx="8369300" cy="2052090"/>
        </p:xfrm>
        <a:graphic>
          <a:graphicData uri="http://schemas.openxmlformats.org/drawingml/2006/table">
            <a:tbl>
              <a:tblPr/>
              <a:tblGrid>
                <a:gridCol w="960120"/>
                <a:gridCol w="1225550"/>
                <a:gridCol w="910590"/>
                <a:gridCol w="760730"/>
                <a:gridCol w="728345"/>
                <a:gridCol w="499745"/>
                <a:gridCol w="418465"/>
                <a:gridCol w="467995"/>
                <a:gridCol w="400050"/>
                <a:gridCol w="650240"/>
                <a:gridCol w="681355"/>
                <a:gridCol w="666115"/>
              </a:tblGrid>
              <a:tr h="468000">
                <a:tc gridSpan="10"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zh-CN" sz="1650" b="1" kern="1200" dirty="0">
                          <a:solidFill>
                            <a:schemeClr val="bg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cs typeface="+mn-cs"/>
                        </a:rPr>
                        <a:t>SOT-723</a:t>
                      </a:r>
                      <a:r>
                        <a:rPr lang="en-US" altLang="zh-CN" sz="1650" b="1" kern="1200" dirty="0">
                          <a:solidFill>
                            <a:schemeClr val="bg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cs typeface="+mn-cs"/>
                        </a:rPr>
                        <a:t> </a:t>
                      </a:r>
                      <a:r>
                        <a:rPr lang="en-US" altLang="zh-CN" sz="1650" b="1" dirty="0">
                          <a:solidFill>
                            <a:schemeClr val="bg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package</a:t>
                      </a:r>
                      <a:r>
                        <a:rPr lang="zh-CN" sz="1650" b="1" dirty="0">
                          <a:solidFill>
                            <a:schemeClr val="bg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 </a:t>
                      </a:r>
                      <a:r>
                        <a:rPr lang="en-US" altLang="zh-CN" sz="1650" b="1" dirty="0">
                          <a:solidFill>
                            <a:schemeClr val="bg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low voltage </a:t>
                      </a:r>
                      <a:r>
                        <a:rPr lang="zh-CN" sz="1650" b="1" dirty="0">
                          <a:solidFill>
                            <a:schemeClr val="bg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MOS</a:t>
                      </a:r>
                      <a:r>
                        <a:rPr lang="en-US" altLang="zh-CN" sz="1650" b="1" dirty="0">
                          <a:solidFill>
                            <a:schemeClr val="bg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FET</a:t>
                      </a:r>
                      <a:endParaRPr lang="en-US" altLang="zh-CN" sz="1650" b="1" kern="1200" dirty="0">
                        <a:solidFill>
                          <a:schemeClr val="bg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微软雅黑" panose="020B0503020204020204" charset="-122"/>
                        <a:cs typeface="+mn-cs"/>
                      </a:endParaRPr>
                    </a:p>
                  </a:txBody>
                  <a:tcPr marL="6984" marR="6984" marT="6984" marB="25144" anchor="ctr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altLang="en-US" sz="99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6984" marR="6984" marT="6984" marB="25144" anchor="b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altLang="en-US" sz="99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6984" marR="6984" marT="6984" marB="25144" anchor="b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20090">
                <a:tc>
                  <a:txBody>
                    <a:bodyPr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zh-CN" sz="1050" b="1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Part Number</a:t>
                      </a:r>
                      <a:endParaRPr lang="zh-CN" sz="1050" b="1">
                        <a:solidFill>
                          <a:srgbClr val="FFFFFF"/>
                        </a:solidFill>
                        <a:latin typeface="Arial" panose="020B0604020202020204" pitchFamily="34" charset="0"/>
                        <a:ea typeface="微软雅黑" panose="020B0503020204020204" charset="-122"/>
                        <a:sym typeface="+mn-ea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zh-CN" sz="1050" b="1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Technology</a:t>
                      </a:r>
                      <a:endParaRPr lang="zh-CN" sz="1050" b="1">
                        <a:solidFill>
                          <a:srgbClr val="FFFFFF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zh-CN" sz="1050" b="1" dirty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Package</a:t>
                      </a:r>
                      <a:endParaRPr lang="zh-CN" sz="1050" b="1" dirty="0">
                        <a:solidFill>
                          <a:srgbClr val="FFFFFF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zh-CN" sz="1050" b="1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Polarity</a:t>
                      </a:r>
                      <a:endParaRPr lang="zh-CN" sz="1050" b="1">
                        <a:solidFill>
                          <a:srgbClr val="FFFFFF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zh-CN" sz="1050" b="1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VDS (Max) (BVDSS(V)</a:t>
                      </a:r>
                      <a:endParaRPr lang="zh-CN" sz="1050" b="1">
                        <a:solidFill>
                          <a:srgbClr val="FFFFFF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zh-CN" sz="1050" b="1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ID    (Max) (ID(A))</a:t>
                      </a:r>
                      <a:endParaRPr lang="zh-CN" sz="1050" b="1">
                        <a:solidFill>
                          <a:srgbClr val="FFFFFF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zh-CN" sz="1050" b="1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IDM</a:t>
                      </a:r>
                      <a:endParaRPr lang="zh-CN" sz="1050" b="1">
                        <a:solidFill>
                          <a:srgbClr val="FFFFFF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zh-CN" sz="1050" b="1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VTH (Typ)</a:t>
                      </a:r>
                      <a:endParaRPr lang="zh-CN" sz="1050" b="1">
                        <a:solidFill>
                          <a:srgbClr val="FFFFFF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zh-CN" sz="1050" b="1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VGS</a:t>
                      </a:r>
                      <a:endParaRPr lang="zh-CN" sz="1050" b="1">
                        <a:solidFill>
                          <a:srgbClr val="FFFFFF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zh-CN" sz="1050" b="1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RDS(ON)</a:t>
                      </a:r>
                      <a:endParaRPr lang="zh-CN" sz="1050" b="1">
                        <a:solidFill>
                          <a:srgbClr val="FFFFFF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zh-CN" sz="1050" b="1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@-10V Typ(mΩ)</a:t>
                      </a:r>
                      <a:endParaRPr lang="zh-CN" sz="1050" b="1">
                        <a:solidFill>
                          <a:srgbClr val="FFFFFF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zh-CN" sz="1050" b="1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RDS(ON)</a:t>
                      </a:r>
                      <a:endParaRPr lang="zh-CN" sz="1050" b="1">
                        <a:solidFill>
                          <a:srgbClr val="FFFFFF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zh-CN" sz="1050" b="1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@-4.5V Typ(mΩ)</a:t>
                      </a:r>
                      <a:endParaRPr lang="zh-CN" sz="1050" b="1">
                        <a:solidFill>
                          <a:srgbClr val="FFFFFF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zh-CN" sz="1050" b="1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RDS(ON)</a:t>
                      </a:r>
                      <a:endParaRPr lang="zh-CN" sz="1050" b="1">
                        <a:solidFill>
                          <a:srgbClr val="FFFFFF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zh-CN" sz="1050" b="1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@-2.5V Typ(mΩ)</a:t>
                      </a:r>
                      <a:endParaRPr lang="zh-CN" sz="1050" b="1">
                        <a:solidFill>
                          <a:srgbClr val="FFFFFF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</a:tr>
              <a:tr h="4320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5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HM2301BJR</a:t>
                      </a:r>
                      <a:endParaRPr lang="en-US" altLang="en-US" sz="105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1050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Trench</a:t>
                      </a:r>
                      <a:endParaRPr lang="zh-CN" altLang="en-US" sz="1050" b="1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5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SOT-723</a:t>
                      </a:r>
                      <a:endParaRPr lang="en-US" altLang="en-US" sz="105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1050" b="1" dirty="0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P</a:t>
                      </a:r>
                      <a:r>
                        <a:rPr lang="en-US" altLang="zh-CN" sz="1050" b="1" dirty="0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ch </a:t>
                      </a:r>
                      <a:r>
                        <a:rPr lang="zh-CN" sz="1050" b="1" dirty="0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/</a:t>
                      </a:r>
                      <a:r>
                        <a:rPr lang="en-US" altLang="zh-CN" sz="1050" b="1" dirty="0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 </a:t>
                      </a:r>
                      <a:r>
                        <a:rPr lang="zh-CN" sz="1050" b="1" dirty="0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ESD</a:t>
                      </a:r>
                      <a:endParaRPr lang="zh-CN" sz="1050" b="1" dirty="0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  <a:p>
                      <a:pPr algn="ctr">
                        <a:buNone/>
                      </a:pPr>
                      <a:r>
                        <a:rPr lang="en-US" altLang="zh-CN" sz="1050" b="1" dirty="0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protection</a:t>
                      </a:r>
                      <a:endParaRPr lang="en-US" altLang="zh-CN" sz="1050" b="1" dirty="0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5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-20V</a:t>
                      </a:r>
                      <a:endParaRPr lang="en-US" altLang="en-US" sz="105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5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-0.8A</a:t>
                      </a:r>
                      <a:endParaRPr lang="en-US" altLang="en-US" sz="105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5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-1.6A</a:t>
                      </a:r>
                      <a:endParaRPr lang="en-US" altLang="en-US" sz="105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5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-0.45V</a:t>
                      </a:r>
                      <a:endParaRPr lang="en-US" altLang="en-US" sz="105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5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-6V</a:t>
                      </a:r>
                      <a:endParaRPr lang="en-US" altLang="en-US" sz="105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en-US" sz="105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5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350mΩ</a:t>
                      </a:r>
                      <a:endParaRPr lang="en-US" altLang="en-US" sz="105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5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440mΩ</a:t>
                      </a:r>
                      <a:endParaRPr lang="en-US" altLang="en-US" sz="105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20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5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HM2302BJR</a:t>
                      </a:r>
                      <a:endParaRPr lang="en-US" altLang="en-US" sz="105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1050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Trench</a:t>
                      </a:r>
                      <a:endParaRPr lang="zh-CN" altLang="en-US" sz="1050" b="1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5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SOT-723</a:t>
                      </a:r>
                      <a:endParaRPr lang="en-US" altLang="en-US" sz="105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50" b="1" dirty="0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Nch </a:t>
                      </a:r>
                      <a:r>
                        <a:rPr lang="zh-CN" sz="1050" b="1" dirty="0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/</a:t>
                      </a:r>
                      <a:r>
                        <a:rPr lang="en-US" altLang="zh-CN" sz="1050" b="1" dirty="0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 </a:t>
                      </a:r>
                      <a:r>
                        <a:rPr lang="zh-CN" sz="1050" b="1" dirty="0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ESD</a:t>
                      </a:r>
                      <a:endParaRPr lang="zh-CN" sz="1050" b="1" dirty="0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  <a:p>
                      <a:pPr algn="ctr">
                        <a:buNone/>
                      </a:pPr>
                      <a:r>
                        <a:rPr lang="en-US" altLang="zh-CN" sz="1050" b="1" dirty="0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protection</a:t>
                      </a:r>
                      <a:endParaRPr lang="en-US" altLang="en-US" sz="1050" b="1" dirty="0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5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20V</a:t>
                      </a:r>
                      <a:endParaRPr lang="en-US" altLang="en-US" sz="105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5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0.9A</a:t>
                      </a:r>
                      <a:endParaRPr lang="en-US" altLang="en-US" sz="105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5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1.8A</a:t>
                      </a:r>
                      <a:endParaRPr lang="en-US" altLang="en-US" sz="105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5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0.45V</a:t>
                      </a:r>
                      <a:endParaRPr lang="en-US" altLang="en-US" sz="105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5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8V</a:t>
                      </a:r>
                      <a:endParaRPr lang="en-US" altLang="en-US" sz="105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en-US" sz="105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5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220mΩ</a:t>
                      </a:r>
                      <a:endParaRPr lang="en-US" altLang="en-US" sz="105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50" b="1" dirty="0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260mΩ</a:t>
                      </a:r>
                      <a:endParaRPr lang="en-US" altLang="en-US" sz="1050" b="1" dirty="0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" name="副标题 9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382270" y="3319780"/>
            <a:ext cx="8368665" cy="1385570"/>
          </a:xfrm>
        </p:spPr>
        <p:txBody>
          <a:bodyPr>
            <a:normAutofit/>
          </a:bodyPr>
          <a:lstStyle/>
          <a:p>
            <a:pPr algn="l"/>
            <a:r>
              <a:rPr lang="en-US" altLang="zh-CN" sz="1500" b="1" dirty="0">
                <a:solidFill>
                  <a:schemeClr val="bg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Advantage</a:t>
            </a:r>
            <a:r>
              <a:rPr lang="zh-CN" altLang="en-US" sz="1500" b="1" dirty="0">
                <a:solidFill>
                  <a:schemeClr val="bg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：</a:t>
            </a:r>
            <a:r>
              <a:rPr lang="en-US" altLang="zh-CN" sz="1500" dirty="0">
                <a:solidFill>
                  <a:schemeClr val="bg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Ultra-low Vth</a:t>
            </a:r>
            <a:r>
              <a:rPr lang="zh-CN" altLang="en-US" sz="1500" dirty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；</a:t>
            </a:r>
            <a:r>
              <a:rPr lang="en-US" altLang="zh-CN" sz="1500" dirty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have a ESD protection diode between Gate and Source</a:t>
            </a:r>
            <a:endParaRPr lang="en-US" altLang="zh-CN" sz="1450" dirty="0">
              <a:solidFill>
                <a:schemeClr val="bg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l"/>
            <a:endParaRPr lang="en-US" altLang="zh-CN" sz="1500" b="1" dirty="0">
              <a:solidFill>
                <a:schemeClr val="bg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algn="l"/>
            <a:r>
              <a:rPr lang="en-US" altLang="zh-CN" sz="1500" b="1" dirty="0">
                <a:solidFill>
                  <a:schemeClr val="bg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Application</a:t>
            </a:r>
            <a:r>
              <a:rPr lang="zh-CN" altLang="en-US" sz="1500" b="1" dirty="0">
                <a:solidFill>
                  <a:schemeClr val="bg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：</a:t>
            </a:r>
            <a:r>
              <a:rPr lang="en-US" altLang="zh-CN" sz="1500" dirty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TWS Bluetooth earphone / Smart watch / Smart ring / Other smart wearable products / E-cigarettes</a:t>
            </a:r>
            <a:endParaRPr lang="en-US" altLang="zh-CN" sz="1450" dirty="0" smtClean="0">
              <a:solidFill>
                <a:schemeClr val="bg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l"/>
            <a:endParaRPr lang="en-US" altLang="zh-CN" sz="1450" dirty="0">
              <a:solidFill>
                <a:schemeClr val="bg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l"/>
            <a:endParaRPr lang="en-US" altLang="zh-CN" sz="1500" dirty="0">
              <a:solidFill>
                <a:srgbClr val="1F497D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/>
              <a:t>8</a:t>
            </a:r>
            <a:r>
              <a:rPr lang="en-US" altLang="zh-CN" dirty="0"/>
              <a:t>-6</a:t>
            </a:r>
            <a:endParaRPr lang="en-US" altLang="zh-CN" dirty="0"/>
          </a:p>
        </p:txBody>
      </p:sp>
      <p:sp>
        <p:nvSpPr>
          <p:cNvPr id="8" name="TextBox 3"/>
          <p:cNvSpPr txBox="1"/>
          <p:nvPr>
            <p:custDataLst>
              <p:tags r:id="rId1"/>
            </p:custDataLst>
          </p:nvPr>
        </p:nvSpPr>
        <p:spPr>
          <a:xfrm>
            <a:off x="3410585" y="176530"/>
            <a:ext cx="570674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kern="2000" dirty="0">
                <a:effectLst/>
                <a:latin typeface="微软雅黑" panose="020B0503020204020204" charset="-122"/>
                <a:ea typeface="微软雅黑" panose="020B0503020204020204" charset="-122"/>
                <a:cs typeface="方正综艺简体" panose="03000509000000000000" charset="-122"/>
                <a:sym typeface="+mn-ea"/>
              </a:rPr>
              <a:t>Ultra-weight Ultra-thin package low voltage </a:t>
            </a:r>
            <a:r>
              <a:rPr lang="zh-CN" altLang="en-US" sz="1600" b="1" kern="2000" dirty="0">
                <a:effectLst/>
                <a:latin typeface="微软雅黑" panose="020B0503020204020204" charset="-122"/>
                <a:ea typeface="微软雅黑" panose="020B0503020204020204" charset="-122"/>
                <a:cs typeface="方正综艺简体" panose="03000509000000000000" charset="-122"/>
                <a:sym typeface="+mn-ea"/>
              </a:rPr>
              <a:t>MOS</a:t>
            </a:r>
            <a:r>
              <a:rPr lang="en-US" altLang="zh-CN" sz="1600" b="1" kern="2000" dirty="0">
                <a:effectLst/>
                <a:latin typeface="微软雅黑" panose="020B0503020204020204" charset="-122"/>
                <a:ea typeface="微软雅黑" panose="020B0503020204020204" charset="-122"/>
                <a:cs typeface="方正综艺简体" panose="03000509000000000000" charset="-122"/>
                <a:sym typeface="+mn-ea"/>
              </a:rPr>
              <a:t>FET</a:t>
            </a:r>
            <a:endParaRPr lang="zh-CN" altLang="en-US" sz="1600" b="1" kern="20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方正综艺简体" panose="03000509000000000000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286000" y="2387600"/>
            <a:ext cx="4572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1.Sic二极管/GaN FET/IGBT单管</a:t>
            </a:r>
            <a:endParaRPr lang="zh-CN" altLang="en-US"/>
          </a:p>
        </p:txBody>
      </p:sp>
      <p:graphicFrame>
        <p:nvGraphicFramePr>
          <p:cNvPr id="5" name="表格 4"/>
          <p:cNvGraphicFramePr/>
          <p:nvPr>
            <p:custDataLst>
              <p:tags r:id="rId2"/>
            </p:custDataLst>
          </p:nvPr>
        </p:nvGraphicFramePr>
        <p:xfrm>
          <a:off x="229235" y="847670"/>
          <a:ext cx="8663305" cy="3136000"/>
        </p:xfrm>
        <a:graphic>
          <a:graphicData uri="http://schemas.openxmlformats.org/drawingml/2006/table">
            <a:tbl>
              <a:tblPr/>
              <a:tblGrid>
                <a:gridCol w="1022985"/>
                <a:gridCol w="882015"/>
                <a:gridCol w="664210"/>
                <a:gridCol w="907415"/>
                <a:gridCol w="713740"/>
                <a:gridCol w="650240"/>
                <a:gridCol w="690245"/>
                <a:gridCol w="793115"/>
                <a:gridCol w="533400"/>
                <a:gridCol w="609600"/>
                <a:gridCol w="609600"/>
                <a:gridCol w="586740"/>
              </a:tblGrid>
              <a:tr h="468000">
                <a:tc gridSpan="10">
                  <a:txBody>
                    <a:bodyPr/>
                    <a:lstStyle/>
                    <a:p>
                      <a:pPr marL="0" algn="l" defTabSz="685800" rtl="0" eaLnBrk="1" latinLnBrk="0" hangingPunct="1">
                        <a:lnSpc>
                          <a:spcPct val="13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zh-CN" sz="1650" b="1" kern="1200" dirty="0">
                          <a:solidFill>
                            <a:schemeClr val="bg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cs typeface="+mn-cs"/>
                        </a:rPr>
                        <a:t>SOT-363</a:t>
                      </a:r>
                      <a:r>
                        <a:rPr lang="en-US" altLang="zh-CN" sz="1650" b="1" kern="1200" dirty="0">
                          <a:solidFill>
                            <a:schemeClr val="bg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cs typeface="+mn-cs"/>
                        </a:rPr>
                        <a:t> </a:t>
                      </a:r>
                      <a:r>
                        <a:rPr lang="en-US" altLang="zh-CN" sz="1650" b="1" dirty="0">
                          <a:solidFill>
                            <a:schemeClr val="bg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package</a:t>
                      </a:r>
                      <a:r>
                        <a:rPr lang="zh-CN" sz="1650" b="1" dirty="0">
                          <a:solidFill>
                            <a:schemeClr val="bg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 </a:t>
                      </a:r>
                      <a:r>
                        <a:rPr lang="en-US" altLang="zh-CN" sz="1650" b="1" dirty="0">
                          <a:solidFill>
                            <a:schemeClr val="bg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low voltage </a:t>
                      </a:r>
                      <a:r>
                        <a:rPr lang="zh-CN" sz="1650" b="1" dirty="0">
                          <a:solidFill>
                            <a:schemeClr val="bg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MOS</a:t>
                      </a:r>
                      <a:r>
                        <a:rPr lang="en-US" altLang="zh-CN" sz="1650" b="1" dirty="0">
                          <a:solidFill>
                            <a:schemeClr val="bg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FET</a:t>
                      </a:r>
                      <a:endParaRPr lang="en-US" altLang="zh-CN" sz="1650" b="1" kern="1200" dirty="0">
                        <a:solidFill>
                          <a:schemeClr val="bg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微软雅黑" panose="020B0503020204020204" charset="-122"/>
                        <a:cs typeface="+mn-cs"/>
                      </a:endParaRPr>
                    </a:p>
                  </a:txBody>
                  <a:tcPr marL="6984" marR="6984" marT="6984" marB="25144" anchor="ctr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altLang="en-US" sz="275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6984" marR="6984" marT="6984" marB="25144" anchor="b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altLang="en-US" sz="275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6984" marR="6984" marT="6984" marB="25144" anchor="b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80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990" b="1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Part Number</a:t>
                      </a:r>
                      <a:endParaRPr lang="zh-CN" altLang="en-US" sz="990" b="1">
                        <a:solidFill>
                          <a:srgbClr val="FFFFFF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90" b="1" dirty="0">
                          <a:solidFill>
                            <a:srgbClr val="FFFFFF"/>
                          </a:solidFill>
                          <a:latin typeface="微软雅黑" panose="020B0503020204020204" charset="-122"/>
                        </a:rPr>
                        <a:t>Technology</a:t>
                      </a:r>
                      <a:endParaRPr lang="en-US" altLang="en-US" sz="990" b="1" dirty="0">
                        <a:solidFill>
                          <a:srgbClr val="FFFFFF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990" b="1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Package</a:t>
                      </a:r>
                      <a:endParaRPr lang="zh-CN" altLang="en-US" sz="990" b="1">
                        <a:solidFill>
                          <a:srgbClr val="FFFFFF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990" b="1" dirty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Polarity</a:t>
                      </a:r>
                      <a:endParaRPr lang="zh-CN" altLang="en-US" sz="990" b="1" dirty="0">
                        <a:solidFill>
                          <a:srgbClr val="FFFFFF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90" b="1">
                          <a:solidFill>
                            <a:srgbClr val="FFFFFF"/>
                          </a:solidFill>
                          <a:latin typeface="微软雅黑" panose="020B0503020204020204" charset="-122"/>
                        </a:rPr>
                        <a:t>VDS   (Max) (BVDSS(V)</a:t>
                      </a:r>
                      <a:endParaRPr lang="en-US" altLang="en-US" sz="990" b="1">
                        <a:solidFill>
                          <a:srgbClr val="FFFFFF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90" b="1">
                          <a:solidFill>
                            <a:srgbClr val="FFFFFF"/>
                          </a:solidFill>
                          <a:latin typeface="微软雅黑" panose="020B0503020204020204" charset="-122"/>
                        </a:rPr>
                        <a:t>ID           (Max) (ID(A))</a:t>
                      </a:r>
                      <a:endParaRPr lang="en-US" altLang="en-US" sz="990" b="1">
                        <a:solidFill>
                          <a:srgbClr val="FFFFFF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90" b="1">
                          <a:solidFill>
                            <a:srgbClr val="FFFFFF"/>
                          </a:solidFill>
                          <a:latin typeface="微软雅黑" panose="020B0503020204020204" charset="-122"/>
                        </a:rPr>
                        <a:t>IDM</a:t>
                      </a:r>
                      <a:endParaRPr lang="en-US" altLang="en-US" sz="990" b="1">
                        <a:solidFill>
                          <a:srgbClr val="FFFFFF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90" b="1" dirty="0" smtClean="0">
                          <a:solidFill>
                            <a:srgbClr val="FFFFFF"/>
                          </a:solidFill>
                          <a:latin typeface="微软雅黑" panose="020B0503020204020204" charset="-122"/>
                        </a:rPr>
                        <a:t>VTH               </a:t>
                      </a:r>
                      <a:r>
                        <a:rPr lang="en-US" sz="990" b="1" dirty="0">
                          <a:solidFill>
                            <a:srgbClr val="FFFFFF"/>
                          </a:solidFill>
                          <a:latin typeface="微软雅黑" panose="020B0503020204020204" charset="-122"/>
                        </a:rPr>
                        <a:t>(</a:t>
                      </a:r>
                      <a:r>
                        <a:rPr lang="en-US" sz="990" b="1" dirty="0" err="1">
                          <a:solidFill>
                            <a:srgbClr val="FFFFFF"/>
                          </a:solidFill>
                          <a:latin typeface="微软雅黑" panose="020B0503020204020204" charset="-122"/>
                        </a:rPr>
                        <a:t>Typ</a:t>
                      </a:r>
                      <a:r>
                        <a:rPr lang="en-US" sz="990" b="1" dirty="0">
                          <a:solidFill>
                            <a:srgbClr val="FFFFFF"/>
                          </a:solidFill>
                          <a:latin typeface="微软雅黑" panose="020B0503020204020204" charset="-122"/>
                        </a:rPr>
                        <a:t>)</a:t>
                      </a:r>
                      <a:endParaRPr lang="en-US" altLang="en-US" sz="990" b="1" dirty="0">
                        <a:solidFill>
                          <a:srgbClr val="FFFFFF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90" b="1" dirty="0">
                          <a:solidFill>
                            <a:srgbClr val="FFFFFF"/>
                          </a:solidFill>
                          <a:latin typeface="微软雅黑" panose="020B0503020204020204" charset="-122"/>
                        </a:rPr>
                        <a:t>VGS</a:t>
                      </a:r>
                      <a:endParaRPr lang="en-US" altLang="en-US" sz="990" b="1" dirty="0">
                        <a:solidFill>
                          <a:srgbClr val="FFFFFF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90" b="1" dirty="0">
                          <a:solidFill>
                            <a:srgbClr val="FFFFFF"/>
                          </a:solidFill>
                          <a:latin typeface="微软雅黑" panose="020B0503020204020204" charset="-122"/>
                        </a:rPr>
                        <a:t>RDS(ON)</a:t>
                      </a:r>
                      <a:endParaRPr lang="en-US" sz="990" b="1" dirty="0">
                        <a:solidFill>
                          <a:srgbClr val="FFFFFF"/>
                        </a:solidFill>
                        <a:latin typeface="微软雅黑" panose="020B0503020204020204" charset="-122"/>
                      </a:endParaRPr>
                    </a:p>
                    <a:p>
                      <a:pPr algn="ctr">
                        <a:buNone/>
                      </a:pPr>
                      <a:r>
                        <a:rPr lang="en-US" sz="990" b="1" dirty="0">
                          <a:solidFill>
                            <a:srgbClr val="FFFFFF"/>
                          </a:solidFill>
                          <a:latin typeface="微软雅黑" panose="020B0503020204020204" charset="-122"/>
                        </a:rPr>
                        <a:t>@-10V </a:t>
                      </a:r>
                      <a:r>
                        <a:rPr lang="en-US" sz="990" b="1" dirty="0" err="1">
                          <a:solidFill>
                            <a:srgbClr val="FFFFFF"/>
                          </a:solidFill>
                          <a:latin typeface="微软雅黑" panose="020B0503020204020204" charset="-122"/>
                        </a:rPr>
                        <a:t>Typ</a:t>
                      </a:r>
                      <a:r>
                        <a:rPr lang="en-US" sz="990" b="1" dirty="0">
                          <a:solidFill>
                            <a:srgbClr val="FFFFFF"/>
                          </a:solidFill>
                          <a:latin typeface="微软雅黑" panose="020B0503020204020204" charset="-122"/>
                        </a:rPr>
                        <a:t>(</a:t>
                      </a:r>
                      <a:r>
                        <a:rPr lang="en-US" sz="990" b="1" dirty="0" err="1">
                          <a:solidFill>
                            <a:srgbClr val="FFFFFF"/>
                          </a:solidFill>
                          <a:latin typeface="微软雅黑" panose="020B0503020204020204" charset="-122"/>
                        </a:rPr>
                        <a:t>mΩ</a:t>
                      </a:r>
                      <a:r>
                        <a:rPr lang="en-US" sz="990" b="1" dirty="0">
                          <a:solidFill>
                            <a:srgbClr val="FFFFFF"/>
                          </a:solidFill>
                          <a:latin typeface="微软雅黑" panose="020B0503020204020204" charset="-122"/>
                        </a:rPr>
                        <a:t>)</a:t>
                      </a:r>
                      <a:endParaRPr lang="en-US" altLang="en-US" sz="990" b="1" dirty="0">
                        <a:solidFill>
                          <a:srgbClr val="FFFFFF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90" b="1">
                          <a:solidFill>
                            <a:srgbClr val="FFFFFF"/>
                          </a:solidFill>
                          <a:latin typeface="微软雅黑" panose="020B0503020204020204" charset="-122"/>
                        </a:rPr>
                        <a:t>RDS(ON)</a:t>
                      </a:r>
                      <a:endParaRPr lang="en-US" sz="990" b="1">
                        <a:solidFill>
                          <a:srgbClr val="FFFFFF"/>
                        </a:solidFill>
                        <a:latin typeface="微软雅黑" panose="020B0503020204020204" charset="-122"/>
                      </a:endParaRPr>
                    </a:p>
                    <a:p>
                      <a:pPr algn="ctr">
                        <a:buNone/>
                      </a:pPr>
                      <a:r>
                        <a:rPr lang="en-US" sz="990" b="1">
                          <a:solidFill>
                            <a:srgbClr val="FFFFFF"/>
                          </a:solidFill>
                          <a:latin typeface="微软雅黑" panose="020B0503020204020204" charset="-122"/>
                        </a:rPr>
                        <a:t>@-4.5V Typ(mΩ)</a:t>
                      </a:r>
                      <a:endParaRPr lang="en-US" altLang="en-US" sz="990" b="1">
                        <a:solidFill>
                          <a:srgbClr val="FFFFFF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90" b="1">
                          <a:solidFill>
                            <a:srgbClr val="FFFFFF"/>
                          </a:solidFill>
                          <a:latin typeface="微软雅黑" panose="020B0503020204020204" charset="-122"/>
                        </a:rPr>
                        <a:t>RDS(ON)</a:t>
                      </a:r>
                      <a:endParaRPr lang="en-US" sz="990" b="1">
                        <a:solidFill>
                          <a:srgbClr val="FFFFFF"/>
                        </a:solidFill>
                        <a:latin typeface="微软雅黑" panose="020B0503020204020204" charset="-122"/>
                      </a:endParaRPr>
                    </a:p>
                    <a:p>
                      <a:pPr algn="ctr">
                        <a:buNone/>
                      </a:pPr>
                      <a:r>
                        <a:rPr lang="en-US" sz="990" b="1">
                          <a:solidFill>
                            <a:srgbClr val="FFFFFF"/>
                          </a:solidFill>
                          <a:latin typeface="微软雅黑" panose="020B0503020204020204" charset="-122"/>
                        </a:rPr>
                        <a:t>@-2.5V Typ(mΩ)</a:t>
                      </a:r>
                      <a:endParaRPr lang="en-US" altLang="en-US" sz="990" b="1">
                        <a:solidFill>
                          <a:srgbClr val="FFFFFF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</a:tr>
              <a:tr h="3600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9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HM2301BWKR</a:t>
                      </a:r>
                      <a:endParaRPr lang="en-US" altLang="en-US" sz="99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990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Trench</a:t>
                      </a:r>
                      <a:endParaRPr lang="zh-CN" altLang="en-US" sz="990" b="1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9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SOT-363</a:t>
                      </a:r>
                      <a:endParaRPr lang="en-US" altLang="en-US" sz="99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990" b="1" dirty="0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2 </a:t>
                      </a:r>
                      <a:r>
                        <a:rPr lang="zh-CN" sz="990" b="1" dirty="0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P</a:t>
                      </a:r>
                      <a:r>
                        <a:rPr lang="en-US" altLang="zh-CN" sz="990" b="1" dirty="0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ch </a:t>
                      </a:r>
                      <a:r>
                        <a:rPr lang="zh-CN" sz="990" b="1" dirty="0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/</a:t>
                      </a:r>
                      <a:r>
                        <a:rPr lang="en-US" altLang="zh-CN" sz="990" b="1" dirty="0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 </a:t>
                      </a:r>
                      <a:r>
                        <a:rPr lang="zh-CN" sz="990" b="1" dirty="0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ESD</a:t>
                      </a:r>
                      <a:r>
                        <a:rPr lang="en-US" altLang="zh-CN" sz="990" b="1" dirty="0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 protection</a:t>
                      </a:r>
                      <a:endParaRPr lang="en-US" altLang="zh-CN" sz="990" b="1" dirty="0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9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-20V</a:t>
                      </a:r>
                      <a:endParaRPr lang="en-US" altLang="en-US" sz="99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9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-0.8A</a:t>
                      </a:r>
                      <a:endParaRPr lang="en-US" altLang="en-US" sz="99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9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-4A</a:t>
                      </a:r>
                      <a:endParaRPr lang="en-US" altLang="en-US" sz="99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1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-0.45V</a:t>
                      </a:r>
                      <a:endParaRPr lang="en-US" altLang="en-US" sz="91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9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-8V</a:t>
                      </a:r>
                      <a:endParaRPr lang="en-US" altLang="en-US" sz="99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9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350mΩ</a:t>
                      </a:r>
                      <a:endParaRPr lang="en-US" altLang="en-US" sz="99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9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550mΩ</a:t>
                      </a:r>
                      <a:endParaRPr lang="en-US" altLang="en-US" sz="99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9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780mΩ</a:t>
                      </a:r>
                      <a:endParaRPr lang="en-US" altLang="en-US" sz="99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00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9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BSS84DW</a:t>
                      </a:r>
                      <a:endParaRPr lang="en-US" altLang="en-US" sz="99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990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Trench</a:t>
                      </a:r>
                      <a:endParaRPr lang="zh-CN" altLang="en-US" sz="990" b="1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9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SOT-363</a:t>
                      </a:r>
                      <a:endParaRPr lang="en-US" altLang="en-US" sz="99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990" b="1" dirty="0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2 </a:t>
                      </a:r>
                      <a:r>
                        <a:rPr lang="zh-CN" sz="990" b="1" dirty="0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P</a:t>
                      </a:r>
                      <a:r>
                        <a:rPr lang="en-US" altLang="zh-CN" sz="990" b="1" dirty="0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ch</a:t>
                      </a:r>
                      <a:endParaRPr lang="en-US" altLang="zh-CN" sz="990" b="1" dirty="0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9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-55V</a:t>
                      </a:r>
                      <a:endParaRPr lang="en-US" altLang="en-US" sz="99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9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-0.3A</a:t>
                      </a:r>
                      <a:endParaRPr lang="en-US" altLang="en-US" sz="99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35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-0.9A</a:t>
                      </a:r>
                      <a:endParaRPr lang="en-US" altLang="en-US" sz="935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9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-1.5V</a:t>
                      </a:r>
                      <a:endParaRPr lang="en-US" altLang="en-US" sz="99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9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-20V</a:t>
                      </a:r>
                      <a:endParaRPr lang="en-US" altLang="en-US" sz="99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9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3.0Ω</a:t>
                      </a:r>
                      <a:endParaRPr lang="en-US" altLang="en-US" sz="99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9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2.5Ω</a:t>
                      </a:r>
                      <a:endParaRPr lang="en-US" altLang="en-US" sz="99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en-US" sz="99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00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9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HM2302BWKR</a:t>
                      </a:r>
                      <a:endParaRPr lang="en-US" altLang="en-US" sz="99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990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Trench</a:t>
                      </a:r>
                      <a:endParaRPr lang="zh-CN" altLang="en-US" sz="990" b="1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en-US" sz="99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SOT-363</a:t>
                      </a:r>
                      <a:endParaRPr lang="en-US" altLang="en-US" sz="99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990" b="1" dirty="0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2 N</a:t>
                      </a:r>
                      <a:r>
                        <a:rPr lang="en-US" altLang="zh-CN" sz="990" b="1" dirty="0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ch </a:t>
                      </a:r>
                      <a:r>
                        <a:rPr lang="zh-CN" sz="990" b="1" dirty="0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/</a:t>
                      </a:r>
                      <a:r>
                        <a:rPr lang="en-US" altLang="zh-CN" sz="990" b="1" dirty="0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 </a:t>
                      </a:r>
                      <a:r>
                        <a:rPr lang="zh-CN" sz="990" b="1" dirty="0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ESD</a:t>
                      </a:r>
                      <a:r>
                        <a:rPr lang="en-US" altLang="zh-CN" sz="990" b="1" dirty="0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 protection</a:t>
                      </a:r>
                      <a:endParaRPr lang="zh-CN" altLang="en-US" sz="990" b="1" dirty="0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9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20V</a:t>
                      </a:r>
                      <a:endParaRPr lang="en-US" altLang="en-US" sz="99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9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0.9A</a:t>
                      </a:r>
                      <a:endParaRPr lang="en-US" altLang="en-US" sz="99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9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3.6A</a:t>
                      </a:r>
                      <a:endParaRPr lang="en-US" altLang="en-US" sz="99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90" b="1" dirty="0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0.45V</a:t>
                      </a:r>
                      <a:endParaRPr lang="en-US" altLang="en-US" sz="990" b="1" dirty="0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9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8V</a:t>
                      </a:r>
                      <a:endParaRPr lang="en-US" altLang="en-US" sz="99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en-US" sz="99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9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220mΩ</a:t>
                      </a:r>
                      <a:endParaRPr lang="en-US" altLang="en-US" sz="99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9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260mΩ</a:t>
                      </a:r>
                      <a:endParaRPr lang="en-US" altLang="en-US" sz="99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00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9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BSS138DW</a:t>
                      </a:r>
                      <a:endParaRPr lang="en-US" altLang="en-US" sz="99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990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Trench</a:t>
                      </a:r>
                      <a:endParaRPr lang="zh-CN" altLang="en-US" sz="990" b="1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9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SOT-363</a:t>
                      </a:r>
                      <a:endParaRPr lang="en-US" altLang="en-US" sz="99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990" b="1" dirty="0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2 </a:t>
                      </a:r>
                      <a:r>
                        <a:rPr lang="zh-CN" sz="990" b="1" dirty="0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N</a:t>
                      </a:r>
                      <a:r>
                        <a:rPr lang="en-US" altLang="zh-CN" sz="990" b="1" dirty="0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ch</a:t>
                      </a:r>
                      <a:endParaRPr lang="en-US" altLang="zh-CN" sz="990" b="1" dirty="0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90" b="1" dirty="0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50V</a:t>
                      </a:r>
                      <a:endParaRPr lang="en-US" altLang="en-US" sz="990" b="1" dirty="0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9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0.34A</a:t>
                      </a:r>
                      <a:endParaRPr lang="en-US" altLang="en-US" sz="99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88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1.36A</a:t>
                      </a:r>
                      <a:endParaRPr lang="en-US" altLang="en-US" sz="88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9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1.2V</a:t>
                      </a:r>
                      <a:endParaRPr lang="en-US" altLang="en-US" sz="99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9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20V</a:t>
                      </a:r>
                      <a:endParaRPr lang="en-US" altLang="en-US" sz="99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en-US" sz="99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9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1.0Ω</a:t>
                      </a:r>
                      <a:endParaRPr lang="en-US" altLang="en-US" sz="99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9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1.2Ω</a:t>
                      </a:r>
                      <a:endParaRPr lang="en-US" altLang="en-US" sz="99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00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35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HM7002KDW</a:t>
                      </a:r>
                      <a:endParaRPr lang="en-US" altLang="en-US" sz="935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990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Trench</a:t>
                      </a:r>
                      <a:endParaRPr lang="zh-CN" altLang="en-US" sz="990" b="1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9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SOT-363</a:t>
                      </a:r>
                      <a:endParaRPr lang="en-US" altLang="en-US" sz="99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990" b="1" dirty="0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2 Nch </a:t>
                      </a:r>
                      <a:r>
                        <a:rPr lang="zh-CN" sz="990" b="1" dirty="0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/</a:t>
                      </a:r>
                      <a:r>
                        <a:rPr lang="en-US" altLang="zh-CN" sz="990" b="1" dirty="0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 </a:t>
                      </a:r>
                      <a:r>
                        <a:rPr lang="zh-CN" sz="990" b="1" dirty="0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ESD</a:t>
                      </a:r>
                      <a:r>
                        <a:rPr lang="en-US" altLang="zh-CN" sz="990" b="1" dirty="0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 protection</a:t>
                      </a:r>
                      <a:endParaRPr lang="en-US" altLang="zh-CN" sz="990" b="1" dirty="0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90" b="1" dirty="0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60V</a:t>
                      </a:r>
                      <a:endParaRPr lang="en-US" altLang="en-US" sz="990" b="1" dirty="0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9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0.32A</a:t>
                      </a:r>
                      <a:endParaRPr lang="en-US" altLang="en-US" sz="99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9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1.5A</a:t>
                      </a:r>
                      <a:endParaRPr lang="en-US" altLang="en-US" sz="99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9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1.7V</a:t>
                      </a:r>
                      <a:endParaRPr lang="en-US" altLang="en-US" sz="99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9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20V</a:t>
                      </a:r>
                      <a:endParaRPr lang="en-US" altLang="en-US" sz="99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9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2.3Ω</a:t>
                      </a:r>
                      <a:endParaRPr lang="en-US" altLang="en-US" sz="99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9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2.7Ω</a:t>
                      </a:r>
                      <a:endParaRPr lang="en-US" altLang="en-US" sz="99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en-US" sz="99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00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9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HM6604BWKR</a:t>
                      </a:r>
                      <a:endParaRPr lang="en-US" altLang="en-US" sz="99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990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Trench</a:t>
                      </a:r>
                      <a:endParaRPr lang="zh-CN" altLang="en-US" sz="990" b="1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9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SOT-363</a:t>
                      </a:r>
                      <a:endParaRPr lang="en-US" altLang="en-US" sz="99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990" b="1" dirty="0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Nch+Pch</a:t>
                      </a:r>
                      <a:r>
                        <a:rPr lang="zh-CN" sz="990" b="1" dirty="0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/</a:t>
                      </a:r>
                      <a:r>
                        <a:rPr lang="en-US" altLang="zh-CN" sz="990" b="1" dirty="0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 </a:t>
                      </a:r>
                      <a:r>
                        <a:rPr lang="zh-CN" sz="990" b="1" dirty="0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ESD</a:t>
                      </a:r>
                      <a:r>
                        <a:rPr lang="en-US" altLang="zh-CN" sz="990" b="1" dirty="0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 protection</a:t>
                      </a:r>
                      <a:endParaRPr lang="zh-CN" altLang="en-US" sz="990" b="1" dirty="0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9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20V/20V</a:t>
                      </a:r>
                      <a:endParaRPr lang="en-US" altLang="en-US" sz="99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00" b="1" dirty="0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0.9A/-0.8A</a:t>
                      </a:r>
                      <a:endParaRPr lang="en-US" altLang="en-US" sz="900" b="1" dirty="0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88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5.0A/-4.0A</a:t>
                      </a:r>
                      <a:endParaRPr lang="en-US" altLang="en-US" sz="88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880" b="1" dirty="0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0.45V/-0.45V</a:t>
                      </a:r>
                      <a:endParaRPr lang="en-US" altLang="en-US" sz="880" b="1" dirty="0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9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8V/-8V</a:t>
                      </a:r>
                      <a:endParaRPr lang="en-US" altLang="en-US" sz="99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9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220mΩ/ 350mΩ</a:t>
                      </a:r>
                      <a:endParaRPr lang="en-US" altLang="en-US" sz="99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9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260mΩ/ 550mΩ</a:t>
                      </a:r>
                      <a:endParaRPr lang="en-US" altLang="en-US" sz="99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90" b="1" dirty="0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330mΩ/ 780mΩ</a:t>
                      </a:r>
                      <a:endParaRPr lang="en-US" altLang="en-US" sz="990" b="1" dirty="0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" name="副标题 9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215900" y="4171950"/>
            <a:ext cx="8677275" cy="687070"/>
          </a:xfrm>
        </p:spPr>
        <p:txBody>
          <a:bodyPr>
            <a:normAutofit/>
          </a:bodyPr>
          <a:lstStyle/>
          <a:p>
            <a:pPr algn="l"/>
            <a:r>
              <a:rPr lang="en-US" altLang="zh-CN" sz="1500" b="1" dirty="0">
                <a:solidFill>
                  <a:schemeClr val="bg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Application</a:t>
            </a:r>
            <a:r>
              <a:rPr lang="zh-CN" altLang="en-US" sz="1500" b="1" dirty="0">
                <a:solidFill>
                  <a:schemeClr val="bg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：</a:t>
            </a:r>
            <a:r>
              <a:rPr lang="en-US" altLang="zh-CN" sz="1500" dirty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TWS Bluetooth earphone / Smart watch / Smart ring / Other smart wearable products / E-cigarettes</a:t>
            </a:r>
            <a:endParaRPr lang="en-US" altLang="zh-CN" sz="1450" dirty="0" smtClean="0">
              <a:solidFill>
                <a:schemeClr val="bg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l"/>
            <a:endParaRPr lang="en-US" altLang="zh-CN" sz="1450" dirty="0">
              <a:solidFill>
                <a:schemeClr val="bg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l"/>
            <a:endParaRPr lang="en-US" altLang="zh-CN" sz="1500" dirty="0">
              <a:solidFill>
                <a:srgbClr val="1F497D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标题 14"/>
          <p:cNvSpPr>
            <a:spLocks noGrp="1"/>
          </p:cNvSpPr>
          <p:nvPr>
            <p:ph type="ctrTitle"/>
          </p:nvPr>
        </p:nvSpPr>
        <p:spPr>
          <a:xfrm>
            <a:off x="6629400" y="1598098"/>
            <a:ext cx="1828800" cy="1102712"/>
          </a:xfrm>
        </p:spPr>
        <p:txBody>
          <a:bodyPr>
            <a:normAutofit fontScale="90000"/>
          </a:bodyPr>
          <a:lstStyle/>
          <a:p>
            <a:r>
              <a:rPr lang="zh-CN" altLang="en-US" dirty="0"/>
              <a:t>1.Sic二极管/GaN FET/IGBT单管</a:t>
            </a:r>
            <a:endParaRPr lang="zh-CN" altLang="en-US" dirty="0"/>
          </a:p>
        </p:txBody>
      </p:sp>
      <p:sp>
        <p:nvSpPr>
          <p:cNvPr id="16" name="副标题 15"/>
          <p:cNvSpPr>
            <a:spLocks noGrp="1"/>
          </p:cNvSpPr>
          <p:nvPr>
            <p:ph type="subTitle" idx="1"/>
          </p:nvPr>
        </p:nvSpPr>
        <p:spPr>
          <a:xfrm>
            <a:off x="228600" y="4248150"/>
            <a:ext cx="8549005" cy="533400"/>
          </a:xfrm>
        </p:spPr>
        <p:txBody>
          <a:bodyPr>
            <a:noAutofit/>
          </a:bodyPr>
          <a:lstStyle/>
          <a:p>
            <a:pPr algn="l"/>
            <a:r>
              <a:rPr lang="en-US" altLang="zh-CN" sz="1400" b="1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Advantage</a:t>
            </a:r>
            <a:r>
              <a:rPr lang="zh-CN" altLang="en-US" sz="1400" b="1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：</a:t>
            </a:r>
            <a:r>
              <a:rPr lang="en-US" altLang="zh-CN" sz="14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Auto-grade wafer,it is manufactured in standard of</a:t>
            </a:r>
            <a:r>
              <a:rPr lang="en-US" altLang="zh-CN" sz="1400" b="1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 </a:t>
            </a:r>
            <a:r>
              <a:rPr lang="en-US" altLang="zh-CN" sz="14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TS16949</a:t>
            </a:r>
            <a:r>
              <a:rPr lang="zh-CN" altLang="en-US" sz="14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，</a:t>
            </a:r>
            <a:r>
              <a:rPr lang="en-US" altLang="zh-CN" sz="14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support  8 times surge current </a:t>
            </a:r>
            <a:r>
              <a:rPr lang="zh-CN" altLang="en-US" sz="14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；</a:t>
            </a:r>
            <a:r>
              <a:rPr lang="en-US" altLang="zh-CN" sz="14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package is met standard of Auto-grade</a:t>
            </a:r>
            <a:r>
              <a:rPr lang="zh-CN" altLang="en-US" sz="14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，</a:t>
            </a:r>
            <a:r>
              <a:rPr lang="en-US" altLang="zh-CN" sz="14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the device can pass AEC-Q101</a:t>
            </a:r>
            <a:r>
              <a:rPr lang="zh-CN" altLang="en-US" sz="14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en-US" altLang="zh-CN" sz="1400" dirty="0" smtClean="0">
              <a:solidFill>
                <a:schemeClr val="bg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l"/>
            <a:r>
              <a:rPr lang="en-US" altLang="zh-CN" sz="1400" b="1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Application</a:t>
            </a:r>
            <a:r>
              <a:rPr lang="zh-CN" altLang="en-US" sz="1400" b="1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：</a:t>
            </a:r>
            <a:r>
              <a:rPr lang="en-US" altLang="zh-CN" sz="14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New energy vehicle</a:t>
            </a:r>
            <a:r>
              <a:rPr lang="en-US" altLang="zh-CN" sz="1400" b="1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 / </a:t>
            </a:r>
            <a:r>
              <a:rPr lang="en-US" altLang="zh-CN" sz="14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OBC / Super-charge station </a:t>
            </a:r>
            <a:r>
              <a:rPr lang="zh-CN" altLang="en-US" sz="14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en-US" altLang="zh-CN" sz="1400" dirty="0">
              <a:solidFill>
                <a:schemeClr val="bg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428200" y="628760"/>
            <a:ext cx="6344760" cy="41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dirty="0" smtClean="0"/>
              <a:t>充电</a:t>
            </a:r>
            <a:r>
              <a:rPr lang="zh-CN" altLang="en-US" sz="1350" dirty="0" smtClean="0"/>
              <a:t>：</a:t>
            </a:r>
            <a:endParaRPr lang="zh-CN" altLang="en-US" sz="1350" dirty="0"/>
          </a:p>
        </p:txBody>
      </p:sp>
      <p:sp>
        <p:nvSpPr>
          <p:cNvPr id="2" name="TextBox 3"/>
          <p:cNvSpPr txBox="1"/>
          <p:nvPr>
            <p:custDataLst>
              <p:tags r:id="rId1"/>
            </p:custDataLst>
          </p:nvPr>
        </p:nvSpPr>
        <p:spPr>
          <a:xfrm>
            <a:off x="4705350" y="100330"/>
            <a:ext cx="3077845" cy="41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US" altLang="zh-CN" sz="2100" b="1" kern="20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方正综艺简体" panose="03000509000000000000" charset="-122"/>
                <a:sym typeface="+mn-ea"/>
              </a:rPr>
              <a:t>Auto-grade </a:t>
            </a:r>
            <a:r>
              <a:rPr lang="zh-CN" altLang="en-US" sz="2100" b="1" kern="20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方正综艺简体" panose="03000509000000000000" charset="-122"/>
                <a:sym typeface="+mn-ea"/>
              </a:rPr>
              <a:t>Sic</a:t>
            </a:r>
            <a:r>
              <a:rPr lang="en-US" altLang="zh-CN" sz="2100" b="1" kern="20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方正综艺简体" panose="03000509000000000000" charset="-122"/>
                <a:sym typeface="+mn-ea"/>
              </a:rPr>
              <a:t> diode</a:t>
            </a:r>
            <a:endParaRPr lang="en-US" altLang="zh-CN" sz="2100" b="1" kern="2000" dirty="0" smtClean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FillTx/>
              <a:latin typeface="微软雅黑" panose="020B0503020204020204" charset="-122"/>
              <a:ea typeface="微软雅黑" panose="020B0503020204020204" charset="-122"/>
              <a:cs typeface="方正综艺简体" panose="03000509000000000000" charset="-122"/>
              <a:sym typeface="+mn-ea"/>
            </a:endParaRPr>
          </a:p>
        </p:txBody>
      </p:sp>
      <p:graphicFrame>
        <p:nvGraphicFramePr>
          <p:cNvPr id="8" name="表格 7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304800" y="709043"/>
          <a:ext cx="8693711" cy="3167079"/>
        </p:xfrm>
        <a:graphic>
          <a:graphicData uri="http://schemas.openxmlformats.org/drawingml/2006/table">
            <a:tbl>
              <a:tblPr/>
              <a:tblGrid>
                <a:gridCol w="1116773"/>
                <a:gridCol w="562793"/>
                <a:gridCol w="535114"/>
                <a:gridCol w="544339"/>
                <a:gridCol w="553566"/>
                <a:gridCol w="590471"/>
                <a:gridCol w="590471"/>
                <a:gridCol w="535114"/>
                <a:gridCol w="461306"/>
                <a:gridCol w="463550"/>
                <a:gridCol w="1983673"/>
                <a:gridCol w="756541"/>
              </a:tblGrid>
              <a:tr h="432000">
                <a:tc gridSpan="8">
                  <a:txBody>
                    <a:bodyPr/>
                    <a:lstStyle/>
                    <a:p>
                      <a:pPr algn="l" rtl="0" fontAlgn="ctr"/>
                      <a:r>
                        <a:rPr lang="en-US" sz="1500" b="1" i="0" u="none" strike="noStrike" dirty="0" err="1" smtClean="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Auto-grade SiC</a:t>
                      </a:r>
                      <a:r>
                        <a:rPr lang="en-US" sz="1500" b="1" i="0" u="none" strike="noStrike" dirty="0" smtClean="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 diode</a:t>
                      </a:r>
                      <a:endParaRPr lang="zh-CN" altLang="en-US" sz="1500" b="1" i="0" u="none" strike="noStrike" dirty="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5143" marR="5143" marT="514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gridSpan="4">
                  <a:txBody>
                    <a:bodyPr/>
                    <a:lstStyle/>
                    <a:p>
                      <a:pPr algn="l" rtl="0" fontAlgn="ctr"/>
                      <a:r>
                        <a:rPr lang="zh-CN" altLang="en-US" sz="900" b="1" i="0" u="none" strike="noStrike" dirty="0">
                          <a:solidFill>
                            <a:srgbClr val="404040"/>
                          </a:solidFill>
                          <a:latin typeface="微软雅黑" panose="020B0503020204020204" charset="-122"/>
                        </a:rPr>
                        <a:t>　</a:t>
                      </a:r>
                      <a:endParaRPr lang="zh-CN" altLang="en-US" sz="900" b="1" i="0" u="none" strike="noStrike" dirty="0">
                        <a:solidFill>
                          <a:srgbClr val="404040"/>
                        </a:solidFill>
                        <a:latin typeface="微软雅黑" panose="020B0503020204020204" charset="-122"/>
                      </a:endParaRPr>
                    </a:p>
                  </a:txBody>
                  <a:tcPr marL="5143" marR="5143" marT="514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</a:tr>
              <a:tr h="260536"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200" b="1" i="0" u="none" strike="noStrike">
                          <a:solidFill>
                            <a:srgbClr val="FFFFF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Part Number</a:t>
                      </a:r>
                      <a:endParaRPr lang="en-US" altLang="zh-CN" sz="1200" b="1" i="0" u="none" strike="noStrike">
                        <a:solidFill>
                          <a:srgbClr val="FFFFF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5143" marR="5143" marT="5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dirty="0" smtClean="0">
                          <a:solidFill>
                            <a:srgbClr val="FFFFF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Vrrm</a:t>
                      </a:r>
                      <a:endParaRPr lang="en-US" sz="1200" b="1" i="0" u="none" strike="noStrike" dirty="0" smtClean="0">
                        <a:solidFill>
                          <a:srgbClr val="FFFFF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5143" marR="5143" marT="5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dirty="0">
                          <a:solidFill>
                            <a:srgbClr val="FFFFF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Ir</a:t>
                      </a:r>
                      <a:endParaRPr lang="en-US" sz="1200" b="1" i="0" u="none" strike="noStrike" dirty="0">
                        <a:solidFill>
                          <a:srgbClr val="FFFFF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5143" marR="5143" marT="5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 hMerge="1">
                  <a:tcPr/>
                </a:tc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dirty="0">
                          <a:solidFill>
                            <a:srgbClr val="FFFFF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If</a:t>
                      </a:r>
                      <a:endParaRPr lang="en-US" sz="1200" b="1" i="0" u="none" strike="noStrike" dirty="0">
                        <a:solidFill>
                          <a:srgbClr val="FFFFF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5143" marR="5143" marT="5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 hMerge="1">
                  <a:tcPr/>
                </a:tc>
                <a:tc hMerge="1">
                  <a:tcPr/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FFFFF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Ifsm</a:t>
                      </a:r>
                      <a:endParaRPr lang="en-US" sz="1200" b="1" i="0" u="none" strike="noStrike">
                        <a:solidFill>
                          <a:srgbClr val="FFFFF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5143" marR="5143" marT="5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FFFFF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QC</a:t>
                      </a:r>
                      <a:endParaRPr lang="en-US" sz="1200" b="1" i="0" u="none" strike="noStrike">
                        <a:solidFill>
                          <a:srgbClr val="FFFFF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5143" marR="5143" marT="5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FFFFF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T</a:t>
                      </a:r>
                      <a:r>
                        <a:rPr lang="en-US" sz="1200" b="0" i="0" u="none" strike="noStrike" baseline="-25000">
                          <a:solidFill>
                            <a:srgbClr val="FFFFF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j</a:t>
                      </a:r>
                      <a:endParaRPr lang="en-US" sz="1200" b="1" i="0" u="none" strike="noStrike">
                        <a:solidFill>
                          <a:srgbClr val="FFFFF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5143" marR="5143" marT="5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200" b="1" i="0" u="none" strike="noStrike">
                          <a:solidFill>
                            <a:srgbClr val="FFFFF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Feature</a:t>
                      </a:r>
                      <a:endParaRPr lang="en-US" altLang="zh-CN" sz="1200" b="1" i="0" u="none" strike="noStrike">
                        <a:solidFill>
                          <a:srgbClr val="FFFFF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5143" marR="5143" marT="5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FFFFF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Package</a:t>
                      </a:r>
                      <a:endParaRPr lang="en-US" sz="1200" b="1" i="0" u="none" strike="noStrike">
                        <a:solidFill>
                          <a:srgbClr val="FFFFF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5143" marR="5143" marT="5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</a:tr>
              <a:tr h="260536"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Tj=25℃</a:t>
                      </a:r>
                      <a:endParaRPr lang="en-US" sz="900" b="1" i="0" u="none" strike="noStrike">
                        <a:solidFill>
                          <a:srgbClr val="FFFFF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5143" marR="5143" marT="5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Tj=175℃</a:t>
                      </a:r>
                      <a:endParaRPr lang="en-US" sz="900" b="1" i="0" u="none" strike="noStrike">
                        <a:solidFill>
                          <a:srgbClr val="FFFFF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5143" marR="5143" marT="5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Tc=25℃</a:t>
                      </a:r>
                      <a:endParaRPr lang="en-US" sz="900" b="1" i="0" u="none" strike="noStrike">
                        <a:solidFill>
                          <a:srgbClr val="FFFFF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5143" marR="5143" marT="5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 dirty="0">
                          <a:solidFill>
                            <a:srgbClr val="FFFFF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Tc=135℃</a:t>
                      </a:r>
                      <a:endParaRPr lang="en-US" sz="900" b="1" i="0" u="none" strike="noStrike" dirty="0">
                        <a:solidFill>
                          <a:srgbClr val="FFFFF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5143" marR="5143" marT="5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Tc=150℃</a:t>
                      </a:r>
                      <a:endParaRPr lang="en-US" sz="900" b="1" i="0" u="none" strike="noStrike">
                        <a:solidFill>
                          <a:srgbClr val="FFFFF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5143" marR="5143" marT="5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 vMerge="1">
                  <a:tcPr/>
                </a:tc>
                <a:tc vMerge="1">
                  <a:tcPr/>
                </a:tc>
                <a:tc vMerge="1">
                  <a:tcPr/>
                </a:tc>
                <a:tc vMerge="1">
                  <a:tcPr/>
                </a:tc>
                <a:tc vMerge="1">
                  <a:tcPr/>
                </a:tc>
              </a:tr>
              <a:tr h="361551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 dirty="0" smtClean="0">
                          <a:solidFill>
                            <a:srgbClr val="333333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HMC15N65/D/T2</a:t>
                      </a:r>
                      <a:endParaRPr lang="en-US" sz="900" b="1" i="0" u="none" strike="noStrike" dirty="0">
                        <a:solidFill>
                          <a:srgbClr val="333333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5143" marR="5143" marT="5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333333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650V</a:t>
                      </a:r>
                      <a:endParaRPr lang="en-US" sz="900" b="1" i="0" u="none" strike="noStrike">
                        <a:solidFill>
                          <a:srgbClr val="333333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5143" marR="5143" marT="5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333333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3uA</a:t>
                      </a:r>
                      <a:endParaRPr lang="en-US" sz="900" b="1" i="0" u="none" strike="noStrike">
                        <a:solidFill>
                          <a:srgbClr val="333333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5143" marR="5143" marT="5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333333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20uA</a:t>
                      </a:r>
                      <a:endParaRPr lang="en-US" sz="900" b="1" i="0" u="none" strike="noStrike">
                        <a:solidFill>
                          <a:srgbClr val="333333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5143" marR="5143" marT="5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333333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43A</a:t>
                      </a:r>
                      <a:endParaRPr lang="en-US" sz="900" b="1" i="0" u="none" strike="noStrike">
                        <a:solidFill>
                          <a:srgbClr val="333333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5143" marR="5143" marT="5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 dirty="0">
                          <a:solidFill>
                            <a:srgbClr val="333333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19.5A</a:t>
                      </a:r>
                      <a:endParaRPr lang="en-US" sz="900" b="1" i="0" u="none" strike="noStrike" dirty="0">
                        <a:solidFill>
                          <a:srgbClr val="333333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5143" marR="5143" marT="5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333333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15A</a:t>
                      </a:r>
                      <a:endParaRPr lang="en-US" sz="900" b="1" i="0" u="none" strike="noStrike">
                        <a:solidFill>
                          <a:srgbClr val="333333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5143" marR="5143" marT="5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333333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120A</a:t>
                      </a:r>
                      <a:endParaRPr lang="en-US" sz="900" b="1" i="0" u="none" strike="noStrike">
                        <a:solidFill>
                          <a:srgbClr val="333333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5143" marR="5143" marT="5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333333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47nC</a:t>
                      </a:r>
                      <a:endParaRPr lang="en-US" sz="900" b="1" i="0" u="none" strike="noStrike">
                        <a:solidFill>
                          <a:srgbClr val="333333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5143" marR="5143" marT="5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00" b="1" i="0" u="none" strike="noStrike">
                          <a:solidFill>
                            <a:srgbClr val="333333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-55℃--175℃</a:t>
                      </a:r>
                      <a:endParaRPr lang="en-US" altLang="zh-CN" sz="900" b="1" i="0" u="none" strike="noStrike">
                        <a:solidFill>
                          <a:srgbClr val="333333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5143" marR="5143" marT="5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800" b="1" i="0" u="none" strike="noStrike">
                          <a:solidFill>
                            <a:srgbClr val="333333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Faster switching speed whether temperature，high operating frequency，fast reverse recovery time，suppressing high surge currents</a:t>
                      </a:r>
                      <a:endParaRPr lang="zh-CN" altLang="en-US" sz="800" b="1" i="0" u="none" strike="noStrike">
                        <a:solidFill>
                          <a:srgbClr val="333333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5143" marR="5143" marT="5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333333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TO-220-2L/   TO-263/      TO-247-2L</a:t>
                      </a:r>
                      <a:endParaRPr lang="en-US" sz="900" b="1" i="0" u="none" strike="noStrike">
                        <a:solidFill>
                          <a:srgbClr val="333333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5143" marR="5143" marT="5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2069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333333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HMC20N65/D/T2</a:t>
                      </a:r>
                      <a:endParaRPr lang="en-US" sz="900" b="1" i="0" u="none" strike="noStrike">
                        <a:solidFill>
                          <a:srgbClr val="333333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5143" marR="5143" marT="5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333333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650V</a:t>
                      </a:r>
                      <a:endParaRPr lang="en-US" sz="900" b="1" i="0" u="none" strike="noStrike">
                        <a:solidFill>
                          <a:srgbClr val="333333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5143" marR="5143" marT="5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333333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5uA</a:t>
                      </a:r>
                      <a:endParaRPr lang="en-US" sz="900" b="1" i="0" u="none" strike="noStrike">
                        <a:solidFill>
                          <a:srgbClr val="333333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5143" marR="5143" marT="5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 dirty="0">
                          <a:solidFill>
                            <a:srgbClr val="333333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30uA</a:t>
                      </a:r>
                      <a:endParaRPr lang="en-US" sz="900" b="1" i="0" u="none" strike="noStrike" dirty="0">
                        <a:solidFill>
                          <a:srgbClr val="333333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5143" marR="5143" marT="5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333333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50.1A</a:t>
                      </a:r>
                      <a:endParaRPr lang="en-US" sz="900" b="1" i="0" u="none" strike="noStrike">
                        <a:solidFill>
                          <a:srgbClr val="333333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5143" marR="5143" marT="5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333333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23.4A</a:t>
                      </a:r>
                      <a:endParaRPr lang="en-US" sz="900" b="1" i="0" u="none" strike="noStrike">
                        <a:solidFill>
                          <a:srgbClr val="333333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5143" marR="5143" marT="5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333333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20A</a:t>
                      </a:r>
                      <a:endParaRPr lang="en-US" sz="900" b="1" i="0" u="none" strike="noStrike">
                        <a:solidFill>
                          <a:srgbClr val="333333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5143" marR="5143" marT="5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 dirty="0">
                          <a:solidFill>
                            <a:srgbClr val="333333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100A</a:t>
                      </a:r>
                      <a:endParaRPr lang="en-US" sz="900" b="1" i="0" u="none" strike="noStrike" dirty="0">
                        <a:solidFill>
                          <a:srgbClr val="333333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5143" marR="5143" marT="5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333333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47.9nC</a:t>
                      </a:r>
                      <a:endParaRPr lang="en-US" sz="900" b="1" i="0" u="none" strike="noStrike">
                        <a:solidFill>
                          <a:srgbClr val="333333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5143" marR="5143" marT="5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00" b="1" i="0" u="none" strike="noStrike">
                          <a:solidFill>
                            <a:srgbClr val="333333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-55℃--175℃</a:t>
                      </a:r>
                      <a:endParaRPr lang="en-US" altLang="zh-CN" sz="900" b="1" i="0" u="none" strike="noStrike">
                        <a:solidFill>
                          <a:srgbClr val="333333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5143" marR="5143" marT="5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800" b="1">
                          <a:solidFill>
                            <a:srgbClr val="333333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Faster switching speed whether temperature，high operating frequency，fast reverse recovery time，suppressing high surge currents</a:t>
                      </a:r>
                      <a:endParaRPr lang="zh-CN" altLang="en-US" sz="800" b="1" i="0" u="none" strike="noStrike">
                        <a:solidFill>
                          <a:srgbClr val="333333"/>
                        </a:solidFill>
                        <a:latin typeface="微软雅黑" panose="020B0503020204020204" charset="-122"/>
                        <a:ea typeface="微软雅黑" panose="020B0503020204020204" charset="-122"/>
                        <a:sym typeface="+mn-ea"/>
                      </a:endParaRPr>
                    </a:p>
                  </a:txBody>
                  <a:tcPr marL="5143" marR="5143" marT="5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 dirty="0">
                          <a:solidFill>
                            <a:srgbClr val="333333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TO-220-2L</a:t>
                      </a:r>
                      <a:r>
                        <a:rPr lang="en-US" sz="900" b="1" i="0" u="none" strike="noStrike" dirty="0" smtClean="0">
                          <a:solidFill>
                            <a:srgbClr val="333333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/  TO-263/   TO-247-2L</a:t>
                      </a:r>
                      <a:endParaRPr lang="en-US" sz="900" b="1" i="0" u="none" strike="noStrike" dirty="0">
                        <a:solidFill>
                          <a:srgbClr val="333333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5143" marR="5143" marT="5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1551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333333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HMC5N120/K</a:t>
                      </a:r>
                      <a:endParaRPr lang="en-US" sz="900" b="1" i="0" u="none" strike="noStrike">
                        <a:solidFill>
                          <a:srgbClr val="333333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5143" marR="5143" marT="5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333333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1200V</a:t>
                      </a:r>
                      <a:endParaRPr lang="en-US" sz="900" b="1" i="0" u="none" strike="noStrike">
                        <a:solidFill>
                          <a:srgbClr val="333333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5143" marR="5143" marT="5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333333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2uA</a:t>
                      </a:r>
                      <a:endParaRPr lang="en-US" sz="900" b="1" i="0" u="none" strike="noStrike">
                        <a:solidFill>
                          <a:srgbClr val="333333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5143" marR="5143" marT="5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333333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11uA</a:t>
                      </a:r>
                      <a:endParaRPr lang="en-US" sz="900" b="1" i="0" u="none" strike="noStrike">
                        <a:solidFill>
                          <a:srgbClr val="333333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5143" marR="5143" marT="5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333333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20A</a:t>
                      </a:r>
                      <a:endParaRPr lang="en-US" sz="900" b="1" i="0" u="none" strike="noStrike">
                        <a:solidFill>
                          <a:srgbClr val="333333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5143" marR="5143" marT="5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333333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9.7A</a:t>
                      </a:r>
                      <a:endParaRPr lang="en-US" sz="900" b="1" i="0" u="none" strike="noStrike">
                        <a:solidFill>
                          <a:srgbClr val="333333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5143" marR="5143" marT="5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333333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5A</a:t>
                      </a:r>
                      <a:endParaRPr lang="en-US" sz="900" b="1" i="0" u="none" strike="noStrike">
                        <a:solidFill>
                          <a:srgbClr val="333333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5143" marR="5143" marT="5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333333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51A</a:t>
                      </a:r>
                      <a:endParaRPr lang="en-US" sz="900" b="1" i="0" u="none" strike="noStrike">
                        <a:solidFill>
                          <a:srgbClr val="333333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5143" marR="5143" marT="5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333333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36nC</a:t>
                      </a:r>
                      <a:endParaRPr lang="en-US" sz="900" b="1" i="0" u="none" strike="noStrike">
                        <a:solidFill>
                          <a:srgbClr val="333333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5143" marR="5143" marT="5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00" b="1" i="0" u="none" strike="noStrike">
                          <a:solidFill>
                            <a:srgbClr val="333333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-55℃--175℃</a:t>
                      </a:r>
                      <a:endParaRPr lang="en-US" altLang="zh-CN" sz="900" b="1" i="0" u="none" strike="noStrike">
                        <a:solidFill>
                          <a:srgbClr val="333333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5143" marR="5143" marT="5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800" b="1">
                          <a:solidFill>
                            <a:srgbClr val="333333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Faster switching speed whether temperature，high operating frequency，fast reverse recovery time，suppressing high surge currents</a:t>
                      </a:r>
                      <a:endParaRPr lang="zh-CN" altLang="en-US" sz="800" b="1" i="0" u="none" strike="noStrike">
                        <a:solidFill>
                          <a:srgbClr val="333333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5143" marR="5143" marT="5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 dirty="0">
                          <a:solidFill>
                            <a:srgbClr val="333333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TO-220-2L</a:t>
                      </a:r>
                      <a:r>
                        <a:rPr lang="en-US" sz="900" b="1" i="0" u="none" strike="noStrike" dirty="0" smtClean="0">
                          <a:solidFill>
                            <a:srgbClr val="333333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/   TO-252</a:t>
                      </a:r>
                      <a:endParaRPr lang="en-US" sz="900" b="1" i="0" u="none" strike="noStrike" dirty="0">
                        <a:solidFill>
                          <a:srgbClr val="333333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5143" marR="5143" marT="5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1551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333333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HMC8N120/K</a:t>
                      </a:r>
                      <a:endParaRPr lang="en-US" sz="900" b="1" i="0" u="none" strike="noStrike">
                        <a:solidFill>
                          <a:srgbClr val="333333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5143" marR="5143" marT="5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333333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1200V</a:t>
                      </a:r>
                      <a:endParaRPr lang="en-US" sz="900" b="1" i="0" u="none" strike="noStrike">
                        <a:solidFill>
                          <a:srgbClr val="333333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5143" marR="5143" marT="5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333333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3uA</a:t>
                      </a:r>
                      <a:endParaRPr lang="en-US" sz="900" b="1" i="0" u="none" strike="noStrike">
                        <a:solidFill>
                          <a:srgbClr val="333333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5143" marR="5143" marT="5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333333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20uA</a:t>
                      </a:r>
                      <a:endParaRPr lang="en-US" sz="900" b="1" i="0" u="none" strike="noStrike">
                        <a:solidFill>
                          <a:srgbClr val="333333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5143" marR="5143" marT="5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333333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28A</a:t>
                      </a:r>
                      <a:endParaRPr lang="en-US" sz="900" b="1" i="0" u="none" strike="noStrike">
                        <a:solidFill>
                          <a:srgbClr val="333333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5143" marR="5143" marT="5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333333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13A</a:t>
                      </a:r>
                      <a:endParaRPr lang="en-US" sz="900" b="1" i="0" u="none" strike="noStrike">
                        <a:solidFill>
                          <a:srgbClr val="333333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5143" marR="5143" marT="5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333333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8A</a:t>
                      </a:r>
                      <a:endParaRPr lang="en-US" sz="900" b="1" i="0" u="none" strike="noStrike">
                        <a:solidFill>
                          <a:srgbClr val="333333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5143" marR="5143" marT="5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333333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68A</a:t>
                      </a:r>
                      <a:endParaRPr lang="en-US" sz="900" b="1" i="0" u="none" strike="noStrike">
                        <a:solidFill>
                          <a:srgbClr val="333333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5143" marR="5143" marT="5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333333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53nC</a:t>
                      </a:r>
                      <a:endParaRPr lang="en-US" sz="900" b="1" i="0" u="none" strike="noStrike">
                        <a:solidFill>
                          <a:srgbClr val="333333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5143" marR="5143" marT="5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00" b="1" i="0" u="none" strike="noStrike">
                          <a:solidFill>
                            <a:srgbClr val="333333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-55℃--175℃</a:t>
                      </a:r>
                      <a:endParaRPr lang="en-US" altLang="zh-CN" sz="900" b="1" i="0" u="none" strike="noStrike">
                        <a:solidFill>
                          <a:srgbClr val="333333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5143" marR="5143" marT="5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800" b="1">
                          <a:solidFill>
                            <a:srgbClr val="333333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Faster switching speed whether temperature，high operating frequency，fast reverse recovery time，suppressing high surge currents</a:t>
                      </a:r>
                      <a:endParaRPr lang="zh-CN" altLang="en-US" sz="800" b="1" i="0" u="none" strike="noStrike">
                        <a:solidFill>
                          <a:srgbClr val="333333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5143" marR="5143" marT="5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 dirty="0">
                          <a:solidFill>
                            <a:srgbClr val="333333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TO-220-2L</a:t>
                      </a:r>
                      <a:r>
                        <a:rPr lang="en-US" sz="900" b="1" i="0" u="none" strike="noStrike" dirty="0" smtClean="0">
                          <a:solidFill>
                            <a:srgbClr val="333333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/  TO-252</a:t>
                      </a:r>
                      <a:endParaRPr lang="en-US" sz="900" b="1" i="0" u="none" strike="noStrike" dirty="0">
                        <a:solidFill>
                          <a:srgbClr val="333333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5143" marR="5143" marT="5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2069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 dirty="0">
                          <a:solidFill>
                            <a:srgbClr val="333333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HMC20N120/D/T2</a:t>
                      </a:r>
                      <a:endParaRPr lang="en-US" sz="900" b="1" i="0" u="none" strike="noStrike" dirty="0">
                        <a:solidFill>
                          <a:srgbClr val="333333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5143" marR="5143" marT="5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333333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1200V</a:t>
                      </a:r>
                      <a:endParaRPr lang="en-US" sz="900" b="1" i="0" u="none" strike="noStrike">
                        <a:solidFill>
                          <a:srgbClr val="333333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5143" marR="5143" marT="5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333333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8uA</a:t>
                      </a:r>
                      <a:endParaRPr lang="en-US" sz="900" b="1" i="0" u="none" strike="noStrike">
                        <a:solidFill>
                          <a:srgbClr val="333333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5143" marR="5143" marT="5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333333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50uA</a:t>
                      </a:r>
                      <a:endParaRPr lang="en-US" sz="900" b="1" i="0" u="none" strike="noStrike">
                        <a:solidFill>
                          <a:srgbClr val="333333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5143" marR="5143" marT="5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333333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49.1A</a:t>
                      </a:r>
                      <a:endParaRPr lang="en-US" sz="900" b="1" i="0" u="none" strike="noStrike">
                        <a:solidFill>
                          <a:srgbClr val="333333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5143" marR="5143" marT="5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333333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23.5A</a:t>
                      </a:r>
                      <a:endParaRPr lang="en-US" sz="900" b="1" i="0" u="none" strike="noStrike">
                        <a:solidFill>
                          <a:srgbClr val="333333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5143" marR="5143" marT="5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333333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20A</a:t>
                      </a:r>
                      <a:endParaRPr lang="en-US" sz="900" b="1" i="0" u="none" strike="noStrike">
                        <a:solidFill>
                          <a:srgbClr val="333333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5143" marR="5143" marT="5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333333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125A</a:t>
                      </a:r>
                      <a:endParaRPr lang="en-US" sz="900" b="1" i="0" u="none" strike="noStrike">
                        <a:solidFill>
                          <a:srgbClr val="333333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5143" marR="5143" marT="5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333333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94nC</a:t>
                      </a:r>
                      <a:endParaRPr lang="en-US" sz="900" b="1" i="0" u="none" strike="noStrike">
                        <a:solidFill>
                          <a:srgbClr val="333333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5143" marR="5143" marT="5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00" b="1" i="0" u="none" strike="noStrike">
                          <a:solidFill>
                            <a:srgbClr val="333333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-55℃--175℃</a:t>
                      </a:r>
                      <a:endParaRPr lang="en-US" altLang="zh-CN" sz="900" b="1" i="0" u="none" strike="noStrike">
                        <a:solidFill>
                          <a:srgbClr val="333333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5143" marR="5143" marT="5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800" b="1">
                          <a:solidFill>
                            <a:srgbClr val="333333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Faster switching speed whether temperature，high operating frequency，fast reverse recovery time，suppressing high surge currents</a:t>
                      </a:r>
                      <a:endParaRPr lang="zh-CN" altLang="en-US" sz="800" b="1" i="0" u="none" strike="noStrike">
                        <a:solidFill>
                          <a:srgbClr val="333333"/>
                        </a:solidFill>
                        <a:latin typeface="微软雅黑" panose="020B0503020204020204" charset="-122"/>
                        <a:ea typeface="微软雅黑" panose="020B0503020204020204" charset="-122"/>
                        <a:sym typeface="+mn-ea"/>
                      </a:endParaRPr>
                    </a:p>
                  </a:txBody>
                  <a:tcPr marL="5143" marR="5143" marT="5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 dirty="0">
                          <a:solidFill>
                            <a:srgbClr val="333333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TO-220-2L</a:t>
                      </a:r>
                      <a:r>
                        <a:rPr lang="en-US" sz="900" b="1" i="0" u="none" strike="noStrike" dirty="0" smtClean="0">
                          <a:solidFill>
                            <a:srgbClr val="333333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/  TO-263/   TO-247-2L</a:t>
                      </a:r>
                      <a:endParaRPr lang="en-US" sz="900" b="1" i="0" u="none" strike="noStrike" dirty="0">
                        <a:solidFill>
                          <a:srgbClr val="333333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5143" marR="5143" marT="5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标题 1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/>
              <a:t>1.Sic二极管/GaN FET/IGBT单管</a:t>
            </a:r>
            <a:endParaRPr lang="zh-CN" altLang="en-US" dirty="0"/>
          </a:p>
        </p:txBody>
      </p:sp>
      <p:sp>
        <p:nvSpPr>
          <p:cNvPr id="16" name="副标题 15"/>
          <p:cNvSpPr>
            <a:spLocks noGrp="1"/>
          </p:cNvSpPr>
          <p:nvPr>
            <p:ph type="subTitle" idx="1"/>
          </p:nvPr>
        </p:nvSpPr>
        <p:spPr>
          <a:xfrm>
            <a:off x="228600" y="3486150"/>
            <a:ext cx="8305800" cy="1295400"/>
          </a:xfrm>
        </p:spPr>
        <p:txBody>
          <a:bodyPr>
            <a:normAutofit/>
          </a:bodyPr>
          <a:lstStyle/>
          <a:p>
            <a:pPr algn="l"/>
            <a:r>
              <a:rPr lang="en-US" altLang="zh-CN" sz="1500" b="1" dirty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Application</a:t>
            </a:r>
            <a:r>
              <a:rPr lang="zh-CN" altLang="en-US" sz="1500" b="1" dirty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：</a:t>
            </a:r>
            <a:endParaRPr lang="en-US" altLang="zh-CN" sz="1500" b="1" dirty="0">
              <a:solidFill>
                <a:schemeClr val="bg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algn="l">
              <a:lnSpc>
                <a:spcPct val="110000"/>
              </a:lnSpc>
            </a:pPr>
            <a:r>
              <a:rPr lang="en-US" altLang="zh-CN" sz="1450" dirty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DC-DC power module</a:t>
            </a:r>
            <a:r>
              <a:rPr lang="zh-CN" altLang="en-US" sz="145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en-US" altLang="zh-CN" sz="145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/ LED driver</a:t>
            </a:r>
            <a:r>
              <a:rPr lang="zh-CN" altLang="en-US" sz="145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en-US" altLang="zh-CN" sz="145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/ OBC / UPS</a:t>
            </a:r>
            <a:r>
              <a:rPr lang="zh-CN" altLang="en-US" sz="145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en-US" altLang="zh-CN" sz="145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/ charge station</a:t>
            </a:r>
            <a:r>
              <a:rPr lang="zh-CN" altLang="en-US" sz="145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en-US" altLang="zh-CN" sz="145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/ </a:t>
            </a:r>
            <a:r>
              <a:rPr lang="en-US" sz="1450" dirty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S</a:t>
            </a:r>
            <a:r>
              <a:rPr sz="1450" dirty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ervice power supply/PV inverter/</a:t>
            </a:r>
            <a:r>
              <a:rPr lang="en-US" sz="1450" dirty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C</a:t>
            </a:r>
            <a:r>
              <a:rPr sz="1450" dirty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ommunication power supply</a:t>
            </a:r>
            <a:r>
              <a:rPr lang="zh-CN" altLang="en-US" sz="1450" dirty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；</a:t>
            </a:r>
            <a:endParaRPr lang="en-US" altLang="zh-CN" sz="1450" dirty="0">
              <a:solidFill>
                <a:schemeClr val="bg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l">
              <a:lnSpc>
                <a:spcPct val="110000"/>
              </a:lnSpc>
            </a:pPr>
            <a:r>
              <a:rPr lang="en-US" altLang="zh-CN" sz="1450" dirty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PDFN5X6 package can used in GaN fast-charger </a:t>
            </a:r>
            <a:r>
              <a:rPr lang="zh-CN" altLang="en-US" sz="1450" dirty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en-US" altLang="zh-CN" sz="1450" dirty="0">
              <a:solidFill>
                <a:schemeClr val="bg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428200" y="628760"/>
            <a:ext cx="6344760" cy="41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dirty="0" smtClean="0"/>
              <a:t>充电</a:t>
            </a:r>
            <a:r>
              <a:rPr lang="zh-CN" altLang="en-US" sz="1350" dirty="0" smtClean="0"/>
              <a:t>：</a:t>
            </a:r>
            <a:endParaRPr lang="zh-CN" altLang="en-US" sz="1350" dirty="0"/>
          </a:p>
        </p:txBody>
      </p:sp>
      <p:sp>
        <p:nvSpPr>
          <p:cNvPr id="2" name="TextBox 3"/>
          <p:cNvSpPr txBox="1"/>
          <p:nvPr>
            <p:custDataLst>
              <p:tags r:id="rId1"/>
            </p:custDataLst>
          </p:nvPr>
        </p:nvSpPr>
        <p:spPr>
          <a:xfrm>
            <a:off x="5543550" y="100330"/>
            <a:ext cx="1423670" cy="41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zh-CN" altLang="en-US" sz="2100" b="1" kern="20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方正综艺简体" panose="03000509000000000000" charset="-122"/>
                <a:sym typeface="+mn-ea"/>
              </a:rPr>
              <a:t>Sic</a:t>
            </a:r>
            <a:r>
              <a:rPr lang="en-US" altLang="zh-CN" sz="2100" b="1" kern="20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方正综艺简体" panose="03000509000000000000" charset="-122"/>
                <a:sym typeface="+mn-ea"/>
              </a:rPr>
              <a:t> diode</a:t>
            </a:r>
            <a:endParaRPr lang="en-US" altLang="zh-CN" sz="2100" b="1" kern="2000" dirty="0" smtClean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FillTx/>
              <a:latin typeface="微软雅黑" panose="020B0503020204020204" charset="-122"/>
              <a:ea typeface="微软雅黑" panose="020B0503020204020204" charset="-122"/>
              <a:cs typeface="方正综艺简体" panose="03000509000000000000" charset="-122"/>
              <a:sym typeface="+mn-ea"/>
            </a:endParaRPr>
          </a:p>
        </p:txBody>
      </p:sp>
      <p:graphicFrame>
        <p:nvGraphicFramePr>
          <p:cNvPr id="14" name="表格 13"/>
          <p:cNvGraphicFramePr/>
          <p:nvPr>
            <p:custDataLst>
              <p:tags r:id="rId2"/>
            </p:custDataLst>
          </p:nvPr>
        </p:nvGraphicFramePr>
        <p:xfrm>
          <a:off x="304800" y="781950"/>
          <a:ext cx="8534399" cy="2628045"/>
        </p:xfrm>
        <a:graphic>
          <a:graphicData uri="http://schemas.openxmlformats.org/drawingml/2006/table">
            <a:tbl>
              <a:tblPr/>
              <a:tblGrid>
                <a:gridCol w="1174459"/>
                <a:gridCol w="548081"/>
                <a:gridCol w="469783"/>
                <a:gridCol w="391486"/>
                <a:gridCol w="469783"/>
                <a:gridCol w="548081"/>
                <a:gridCol w="939567"/>
                <a:gridCol w="792760"/>
                <a:gridCol w="762000"/>
                <a:gridCol w="2438399"/>
              </a:tblGrid>
              <a:tr h="360045">
                <a:tc gridSpan="8"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zh-CN" sz="1650" b="1" dirty="0" smtClean="0">
                          <a:solidFill>
                            <a:schemeClr val="bg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Si</a:t>
                      </a:r>
                      <a:r>
                        <a:rPr lang="en-US" altLang="zh-CN" sz="1650" b="1" dirty="0" smtClean="0">
                          <a:solidFill>
                            <a:schemeClr val="bg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C</a:t>
                      </a:r>
                      <a:r>
                        <a:rPr lang="zh-CN" sz="1650" b="1" dirty="0" smtClean="0">
                          <a:solidFill>
                            <a:schemeClr val="bg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 </a:t>
                      </a:r>
                      <a:r>
                        <a:rPr lang="en-US" altLang="zh-CN" sz="1650" b="1" dirty="0">
                          <a:solidFill>
                            <a:schemeClr val="bg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diode</a:t>
                      </a:r>
                      <a:endParaRPr lang="en-US" altLang="zh-CN" sz="1650" b="1" dirty="0">
                        <a:solidFill>
                          <a:schemeClr val="bg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微软雅黑" panose="020B0503020204020204" charset="-122"/>
                        <a:sym typeface="+mn-ea"/>
                      </a:endParaRPr>
                    </a:p>
                  </a:txBody>
                  <a:tcPr marL="6984" marR="6984" marT="6984" marB="25144" anchor="ctr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endParaRPr lang="en-US" sz="990" b="1" dirty="0">
                        <a:solidFill>
                          <a:srgbClr val="FFFFFF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b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endParaRPr lang="en-US" sz="990" b="1" dirty="0">
                        <a:solidFill>
                          <a:srgbClr val="FFFFFF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b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4000">
                <a:tc>
                  <a:txBody>
                    <a:bodyPr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en-US" sz="990" b="1" dirty="0">
                          <a:solidFill>
                            <a:srgbClr val="FFFFFF"/>
                          </a:solidFill>
                          <a:latin typeface="微软雅黑" panose="020B0503020204020204" charset="-122"/>
                        </a:rPr>
                        <a:t>Part Number</a:t>
                      </a:r>
                      <a:endParaRPr lang="en-US" sz="990" b="1" dirty="0">
                        <a:solidFill>
                          <a:srgbClr val="FFFFFF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en-US" sz="990" b="1">
                          <a:solidFill>
                            <a:srgbClr val="FFFFFF"/>
                          </a:solidFill>
                          <a:latin typeface="微软雅黑" panose="020B0503020204020204" charset="-122"/>
                        </a:rPr>
                        <a:t>Vr</a:t>
                      </a:r>
                      <a:endParaRPr lang="en-US" sz="990" b="1">
                        <a:solidFill>
                          <a:srgbClr val="FFFFFF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en-US" sz="990" b="1">
                          <a:solidFill>
                            <a:srgbClr val="FFFFFF"/>
                          </a:solidFill>
                          <a:latin typeface="微软雅黑" panose="020B0503020204020204" charset="-122"/>
                        </a:rPr>
                        <a:t>Vf</a:t>
                      </a:r>
                      <a:endParaRPr lang="en-US" sz="990" b="1">
                        <a:solidFill>
                          <a:srgbClr val="FFFFFF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en-US" sz="990" b="1">
                          <a:solidFill>
                            <a:srgbClr val="FFFFFF"/>
                          </a:solidFill>
                          <a:latin typeface="微软雅黑" panose="020B0503020204020204" charset="-122"/>
                        </a:rPr>
                        <a:t>If</a:t>
                      </a:r>
                      <a:endParaRPr lang="en-US" sz="990" b="1">
                        <a:solidFill>
                          <a:srgbClr val="FFFFFF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en-US" sz="990" b="1">
                          <a:solidFill>
                            <a:srgbClr val="FFFFFF"/>
                          </a:solidFill>
                          <a:latin typeface="微软雅黑" panose="020B0503020204020204" charset="-122"/>
                        </a:rPr>
                        <a:t>Ifsm</a:t>
                      </a:r>
                      <a:endParaRPr lang="en-US" sz="990" b="1">
                        <a:solidFill>
                          <a:srgbClr val="FFFFFF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en-US" sz="990" b="1" dirty="0">
                          <a:solidFill>
                            <a:srgbClr val="FFFFFF"/>
                          </a:solidFill>
                          <a:latin typeface="微软雅黑" panose="020B0503020204020204" charset="-122"/>
                        </a:rPr>
                        <a:t>Qc</a:t>
                      </a:r>
                      <a:endParaRPr lang="en-US" sz="990" b="1" dirty="0">
                        <a:solidFill>
                          <a:srgbClr val="FFFFFF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en-US" sz="990" b="1">
                          <a:solidFill>
                            <a:srgbClr val="FFFFFF"/>
                          </a:solidFill>
                          <a:latin typeface="微软雅黑" panose="020B0503020204020204" charset="-122"/>
                        </a:rPr>
                        <a:t>Tj</a:t>
                      </a:r>
                      <a:endParaRPr lang="en-US" sz="990" b="1">
                        <a:solidFill>
                          <a:srgbClr val="FFFFFF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en-US" sz="990" b="1">
                          <a:solidFill>
                            <a:srgbClr val="FFFFFF"/>
                          </a:solidFill>
                          <a:latin typeface="微软雅黑" panose="020B0503020204020204" charset="-122"/>
                        </a:rPr>
                        <a:t>Rθjc</a:t>
                      </a:r>
                      <a:endParaRPr lang="en-US" sz="990" b="1">
                        <a:solidFill>
                          <a:srgbClr val="FFFFFF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en-US" sz="990" b="1">
                          <a:solidFill>
                            <a:srgbClr val="FFFFFF"/>
                          </a:solidFill>
                          <a:latin typeface="微软雅黑" panose="020B0503020204020204" charset="-122"/>
                        </a:rPr>
                        <a:t>Rθja</a:t>
                      </a:r>
                      <a:endParaRPr lang="en-US" sz="990" b="1">
                        <a:solidFill>
                          <a:srgbClr val="FFFFFF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en-US" sz="990" b="1">
                          <a:solidFill>
                            <a:srgbClr val="FFFFFF"/>
                          </a:solidFill>
                          <a:latin typeface="微软雅黑" panose="020B0503020204020204" charset="-122"/>
                        </a:rPr>
                        <a:t>Package</a:t>
                      </a:r>
                      <a:endParaRPr lang="en-US" sz="990" b="1">
                        <a:solidFill>
                          <a:srgbClr val="FFFFFF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</a:tr>
              <a:tr h="324000"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buNone/>
                      </a:pPr>
                      <a:r>
                        <a:rPr lang="en-US" sz="1045" b="1" kern="1200" dirty="0">
                          <a:solidFill>
                            <a:srgbClr val="333333"/>
                          </a:solidFill>
                          <a:latin typeface="微软雅黑" panose="020B0503020204020204" charset="-122"/>
                          <a:ea typeface="+mn-ea"/>
                          <a:cs typeface="+mn-cs"/>
                        </a:rPr>
                        <a:t>HMC2N65/K</a:t>
                      </a:r>
                      <a:endParaRPr lang="en-US" altLang="en-US" sz="1045" b="1" kern="1200" dirty="0">
                        <a:solidFill>
                          <a:srgbClr val="333333"/>
                        </a:solidFill>
                        <a:latin typeface="微软雅黑" panose="020B0503020204020204" charset="-122"/>
                        <a:ea typeface="+mn-ea"/>
                        <a:cs typeface="+mn-cs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buNone/>
                      </a:pPr>
                      <a:r>
                        <a:rPr lang="en-US" sz="1045" b="1" kern="1200" dirty="0">
                          <a:solidFill>
                            <a:srgbClr val="333333"/>
                          </a:solidFill>
                          <a:latin typeface="微软雅黑" panose="020B0503020204020204" charset="-122"/>
                          <a:ea typeface="+mn-ea"/>
                          <a:cs typeface="+mn-cs"/>
                        </a:rPr>
                        <a:t>650V</a:t>
                      </a:r>
                      <a:endParaRPr lang="en-US" altLang="en-US" sz="1045" b="1" kern="1200" dirty="0">
                        <a:solidFill>
                          <a:srgbClr val="333333"/>
                        </a:solidFill>
                        <a:latin typeface="微软雅黑" panose="020B0503020204020204" charset="-122"/>
                        <a:ea typeface="+mn-ea"/>
                        <a:cs typeface="+mn-cs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buNone/>
                      </a:pPr>
                      <a:r>
                        <a:rPr lang="en-US" sz="1045" b="1" kern="1200" dirty="0">
                          <a:solidFill>
                            <a:srgbClr val="333333"/>
                          </a:solidFill>
                          <a:latin typeface="微软雅黑" panose="020B0503020204020204" charset="-122"/>
                          <a:ea typeface="+mn-ea"/>
                          <a:cs typeface="+mn-cs"/>
                        </a:rPr>
                        <a:t>1.4V</a:t>
                      </a:r>
                      <a:endParaRPr lang="en-US" altLang="en-US" sz="1045" b="1" kern="1200" dirty="0">
                        <a:solidFill>
                          <a:srgbClr val="333333"/>
                        </a:solidFill>
                        <a:latin typeface="微软雅黑" panose="020B0503020204020204" charset="-122"/>
                        <a:ea typeface="+mn-ea"/>
                        <a:cs typeface="+mn-cs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buNone/>
                      </a:pPr>
                      <a:r>
                        <a:rPr lang="en-US" sz="1045" b="1" kern="1200" dirty="0">
                          <a:solidFill>
                            <a:srgbClr val="333333"/>
                          </a:solidFill>
                          <a:latin typeface="微软雅黑" panose="020B0503020204020204" charset="-122"/>
                          <a:ea typeface="+mn-ea"/>
                          <a:cs typeface="+mn-cs"/>
                        </a:rPr>
                        <a:t>2A</a:t>
                      </a:r>
                      <a:endParaRPr lang="en-US" altLang="en-US" sz="1045" b="1" kern="1200" dirty="0">
                        <a:solidFill>
                          <a:srgbClr val="333333"/>
                        </a:solidFill>
                        <a:latin typeface="微软雅黑" panose="020B0503020204020204" charset="-122"/>
                        <a:ea typeface="+mn-ea"/>
                        <a:cs typeface="+mn-cs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buNone/>
                      </a:pPr>
                      <a:r>
                        <a:rPr lang="en-US" sz="1045" b="1" kern="1200" dirty="0">
                          <a:solidFill>
                            <a:srgbClr val="333333"/>
                          </a:solidFill>
                          <a:latin typeface="微软雅黑" panose="020B0503020204020204" charset="-122"/>
                          <a:ea typeface="+mn-ea"/>
                          <a:cs typeface="+mn-cs"/>
                        </a:rPr>
                        <a:t>20A</a:t>
                      </a:r>
                      <a:endParaRPr lang="en-US" altLang="en-US" sz="1045" b="1" kern="1200" dirty="0">
                        <a:solidFill>
                          <a:srgbClr val="333333"/>
                        </a:solidFill>
                        <a:latin typeface="微软雅黑" panose="020B0503020204020204" charset="-122"/>
                        <a:ea typeface="+mn-ea"/>
                        <a:cs typeface="+mn-cs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buNone/>
                      </a:pPr>
                      <a:r>
                        <a:rPr lang="en-US" sz="1045" b="1" kern="1200" dirty="0">
                          <a:solidFill>
                            <a:srgbClr val="333333"/>
                          </a:solidFill>
                          <a:latin typeface="微软雅黑" panose="020B0503020204020204" charset="-122"/>
                          <a:ea typeface="+mn-ea"/>
                          <a:cs typeface="+mn-cs"/>
                        </a:rPr>
                        <a:t>5.4nC</a:t>
                      </a:r>
                      <a:endParaRPr lang="en-US" altLang="en-US" sz="1045" b="1" kern="1200" dirty="0">
                        <a:solidFill>
                          <a:srgbClr val="333333"/>
                        </a:solidFill>
                        <a:latin typeface="微软雅黑" panose="020B0503020204020204" charset="-122"/>
                        <a:ea typeface="+mn-ea"/>
                        <a:cs typeface="+mn-cs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buNone/>
                      </a:pPr>
                      <a:r>
                        <a:rPr lang="en-US" sz="1045" b="1" kern="1200" dirty="0">
                          <a:solidFill>
                            <a:srgbClr val="333333"/>
                          </a:solidFill>
                          <a:latin typeface="微软雅黑" panose="020B0503020204020204" charset="-122"/>
                          <a:ea typeface="+mn-ea"/>
                          <a:cs typeface="+mn-cs"/>
                        </a:rPr>
                        <a:t>-55-175 ℃</a:t>
                      </a:r>
                      <a:endParaRPr lang="en-US" altLang="en-US" sz="1045" b="1" kern="1200" dirty="0">
                        <a:solidFill>
                          <a:srgbClr val="333333"/>
                        </a:solidFill>
                        <a:latin typeface="微软雅黑" panose="020B0503020204020204" charset="-122"/>
                        <a:ea typeface="+mn-ea"/>
                        <a:cs typeface="+mn-cs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buNone/>
                      </a:pPr>
                      <a:r>
                        <a:rPr lang="en-US" sz="1045" b="1" kern="1200">
                          <a:solidFill>
                            <a:srgbClr val="333333"/>
                          </a:solidFill>
                          <a:latin typeface="微软雅黑" panose="020B0503020204020204" charset="-122"/>
                          <a:ea typeface="+mn-ea"/>
                          <a:cs typeface="+mn-cs"/>
                        </a:rPr>
                        <a:t>3.8 ℃/W</a:t>
                      </a:r>
                      <a:endParaRPr lang="en-US" altLang="en-US" sz="1045" b="1" kern="1200">
                        <a:solidFill>
                          <a:srgbClr val="333333"/>
                        </a:solidFill>
                        <a:latin typeface="微软雅黑" panose="020B0503020204020204" charset="-122"/>
                        <a:ea typeface="+mn-ea"/>
                        <a:cs typeface="+mn-cs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buNone/>
                      </a:pPr>
                      <a:r>
                        <a:rPr lang="en-US" sz="1045" b="1" kern="1200">
                          <a:solidFill>
                            <a:srgbClr val="333333"/>
                          </a:solidFill>
                          <a:latin typeface="微软雅黑" panose="020B0503020204020204" charset="-122"/>
                          <a:ea typeface="+mn-ea"/>
                          <a:cs typeface="+mn-cs"/>
                        </a:rPr>
                        <a:t>80 ℃/W</a:t>
                      </a:r>
                      <a:endParaRPr lang="en-US" altLang="en-US" sz="1045" b="1" kern="1200">
                        <a:solidFill>
                          <a:srgbClr val="333333"/>
                        </a:solidFill>
                        <a:latin typeface="微软雅黑" panose="020B0503020204020204" charset="-122"/>
                        <a:ea typeface="+mn-ea"/>
                        <a:cs typeface="+mn-cs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buNone/>
                      </a:pPr>
                      <a:r>
                        <a:rPr lang="en-US" sz="1045" b="1" kern="1200" dirty="0">
                          <a:solidFill>
                            <a:srgbClr val="333333"/>
                          </a:solidFill>
                          <a:latin typeface="微软雅黑" panose="020B0503020204020204" charset="-122"/>
                          <a:ea typeface="+mn-ea"/>
                          <a:cs typeface="+mn-cs"/>
                        </a:rPr>
                        <a:t>TO-220-2L/ TO-252-2L</a:t>
                      </a:r>
                      <a:endParaRPr lang="en-US" altLang="en-US" sz="1045" b="1" kern="1200" dirty="0">
                        <a:solidFill>
                          <a:srgbClr val="333333"/>
                        </a:solidFill>
                        <a:latin typeface="微软雅黑" panose="020B0503020204020204" charset="-122"/>
                        <a:ea typeface="+mn-ea"/>
                        <a:cs typeface="+mn-cs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4000"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buNone/>
                      </a:pPr>
                      <a:r>
                        <a:rPr lang="en-US" sz="1045" b="1" kern="1200" dirty="0">
                          <a:solidFill>
                            <a:srgbClr val="333333"/>
                          </a:solidFill>
                          <a:latin typeface="微软雅黑" panose="020B0503020204020204" charset="-122"/>
                          <a:ea typeface="+mn-ea"/>
                          <a:cs typeface="+mn-cs"/>
                        </a:rPr>
                        <a:t>HMC4N65/K</a:t>
                      </a:r>
                      <a:endParaRPr lang="en-US" altLang="en-US" sz="1045" b="1" kern="1200" dirty="0">
                        <a:solidFill>
                          <a:srgbClr val="333333"/>
                        </a:solidFill>
                        <a:latin typeface="微软雅黑" panose="020B0503020204020204" charset="-122"/>
                        <a:ea typeface="+mn-ea"/>
                        <a:cs typeface="+mn-cs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buNone/>
                      </a:pPr>
                      <a:r>
                        <a:rPr lang="en-US" sz="1045" b="1" kern="1200" dirty="0">
                          <a:solidFill>
                            <a:srgbClr val="333333"/>
                          </a:solidFill>
                          <a:latin typeface="微软雅黑" panose="020B0503020204020204" charset="-122"/>
                          <a:ea typeface="+mn-ea"/>
                          <a:cs typeface="+mn-cs"/>
                        </a:rPr>
                        <a:t>650V</a:t>
                      </a:r>
                      <a:endParaRPr lang="en-US" altLang="en-US" sz="1045" b="1" kern="1200" dirty="0">
                        <a:solidFill>
                          <a:srgbClr val="333333"/>
                        </a:solidFill>
                        <a:latin typeface="微软雅黑" panose="020B0503020204020204" charset="-122"/>
                        <a:ea typeface="+mn-ea"/>
                        <a:cs typeface="+mn-cs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buNone/>
                      </a:pPr>
                      <a:r>
                        <a:rPr lang="en-US" sz="1045" b="1" kern="1200" dirty="0">
                          <a:solidFill>
                            <a:srgbClr val="333333"/>
                          </a:solidFill>
                          <a:latin typeface="微软雅黑" panose="020B0503020204020204" charset="-122"/>
                          <a:ea typeface="+mn-ea"/>
                          <a:cs typeface="+mn-cs"/>
                        </a:rPr>
                        <a:t>1.4V</a:t>
                      </a:r>
                      <a:endParaRPr lang="en-US" altLang="en-US" sz="1045" b="1" kern="1200" dirty="0">
                        <a:solidFill>
                          <a:srgbClr val="333333"/>
                        </a:solidFill>
                        <a:latin typeface="微软雅黑" panose="020B0503020204020204" charset="-122"/>
                        <a:ea typeface="+mn-ea"/>
                        <a:cs typeface="+mn-cs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buNone/>
                      </a:pPr>
                      <a:r>
                        <a:rPr lang="en-US" sz="1045" b="1" kern="1200">
                          <a:solidFill>
                            <a:srgbClr val="333333"/>
                          </a:solidFill>
                          <a:latin typeface="微软雅黑" panose="020B0503020204020204" charset="-122"/>
                          <a:ea typeface="+mn-ea"/>
                          <a:cs typeface="+mn-cs"/>
                        </a:rPr>
                        <a:t>4A</a:t>
                      </a:r>
                      <a:endParaRPr lang="en-US" altLang="en-US" sz="1045" b="1" kern="1200">
                        <a:solidFill>
                          <a:srgbClr val="333333"/>
                        </a:solidFill>
                        <a:latin typeface="微软雅黑" panose="020B0503020204020204" charset="-122"/>
                        <a:ea typeface="+mn-ea"/>
                        <a:cs typeface="+mn-cs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buNone/>
                      </a:pPr>
                      <a:r>
                        <a:rPr lang="en-US" sz="1045" b="1" kern="1200">
                          <a:solidFill>
                            <a:srgbClr val="333333"/>
                          </a:solidFill>
                          <a:latin typeface="微软雅黑" panose="020B0503020204020204" charset="-122"/>
                          <a:ea typeface="+mn-ea"/>
                          <a:cs typeface="+mn-cs"/>
                        </a:rPr>
                        <a:t>40A</a:t>
                      </a:r>
                      <a:endParaRPr lang="en-US" altLang="en-US" sz="1045" b="1" kern="1200">
                        <a:solidFill>
                          <a:srgbClr val="333333"/>
                        </a:solidFill>
                        <a:latin typeface="微软雅黑" panose="020B0503020204020204" charset="-122"/>
                        <a:ea typeface="+mn-ea"/>
                        <a:cs typeface="+mn-cs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buNone/>
                      </a:pPr>
                      <a:r>
                        <a:rPr lang="en-US" sz="1045" b="1" kern="1200" dirty="0">
                          <a:solidFill>
                            <a:srgbClr val="333333"/>
                          </a:solidFill>
                          <a:latin typeface="微软雅黑" panose="020B0503020204020204" charset="-122"/>
                          <a:ea typeface="+mn-ea"/>
                          <a:cs typeface="+mn-cs"/>
                        </a:rPr>
                        <a:t>9nC</a:t>
                      </a:r>
                      <a:endParaRPr lang="en-US" altLang="en-US" sz="1045" b="1" kern="1200" dirty="0">
                        <a:solidFill>
                          <a:srgbClr val="333333"/>
                        </a:solidFill>
                        <a:latin typeface="微软雅黑" panose="020B0503020204020204" charset="-122"/>
                        <a:ea typeface="+mn-ea"/>
                        <a:cs typeface="+mn-cs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buNone/>
                      </a:pPr>
                      <a:r>
                        <a:rPr lang="en-US" sz="1045" b="1" kern="1200" dirty="0">
                          <a:solidFill>
                            <a:srgbClr val="333333"/>
                          </a:solidFill>
                          <a:latin typeface="微软雅黑" panose="020B0503020204020204" charset="-122"/>
                          <a:ea typeface="+mn-ea"/>
                          <a:cs typeface="+mn-cs"/>
                        </a:rPr>
                        <a:t>-55-175 ℃</a:t>
                      </a:r>
                      <a:endParaRPr lang="en-US" altLang="en-US" sz="1045" b="1" kern="1200" dirty="0">
                        <a:solidFill>
                          <a:srgbClr val="333333"/>
                        </a:solidFill>
                        <a:latin typeface="微软雅黑" panose="020B0503020204020204" charset="-122"/>
                        <a:ea typeface="+mn-ea"/>
                        <a:cs typeface="+mn-cs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buNone/>
                      </a:pPr>
                      <a:r>
                        <a:rPr lang="en-US" sz="1045" b="1" kern="1200">
                          <a:solidFill>
                            <a:srgbClr val="333333"/>
                          </a:solidFill>
                          <a:latin typeface="微软雅黑" panose="020B0503020204020204" charset="-122"/>
                          <a:ea typeface="+mn-ea"/>
                          <a:cs typeface="+mn-cs"/>
                        </a:rPr>
                        <a:t>2.9 ℃/W</a:t>
                      </a:r>
                      <a:endParaRPr lang="en-US" altLang="en-US" sz="1045" b="1" kern="1200">
                        <a:solidFill>
                          <a:srgbClr val="333333"/>
                        </a:solidFill>
                        <a:latin typeface="微软雅黑" panose="020B0503020204020204" charset="-122"/>
                        <a:ea typeface="+mn-ea"/>
                        <a:cs typeface="+mn-cs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buNone/>
                      </a:pPr>
                      <a:r>
                        <a:rPr lang="en-US" sz="1045" b="1" kern="1200">
                          <a:solidFill>
                            <a:srgbClr val="333333"/>
                          </a:solidFill>
                          <a:latin typeface="微软雅黑" panose="020B0503020204020204" charset="-122"/>
                          <a:ea typeface="+mn-ea"/>
                          <a:cs typeface="+mn-cs"/>
                        </a:rPr>
                        <a:t>80 ℃/W</a:t>
                      </a:r>
                      <a:endParaRPr lang="en-US" altLang="en-US" sz="1045" b="1" kern="1200">
                        <a:solidFill>
                          <a:srgbClr val="333333"/>
                        </a:solidFill>
                        <a:latin typeface="微软雅黑" panose="020B0503020204020204" charset="-122"/>
                        <a:ea typeface="+mn-ea"/>
                        <a:cs typeface="+mn-cs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buNone/>
                      </a:pPr>
                      <a:r>
                        <a:rPr lang="en-US" sz="1045" b="1" kern="1200" dirty="0">
                          <a:solidFill>
                            <a:srgbClr val="333333"/>
                          </a:solidFill>
                          <a:latin typeface="微软雅黑" panose="020B0503020204020204" charset="-122"/>
                          <a:ea typeface="+mn-ea"/>
                          <a:cs typeface="+mn-cs"/>
                        </a:rPr>
                        <a:t>TO-220-2L/ TO-252-2L</a:t>
                      </a:r>
                      <a:endParaRPr lang="en-US" altLang="en-US" sz="1045" b="1" kern="1200" dirty="0">
                        <a:solidFill>
                          <a:srgbClr val="333333"/>
                        </a:solidFill>
                        <a:latin typeface="微软雅黑" panose="020B0503020204020204" charset="-122"/>
                        <a:ea typeface="+mn-ea"/>
                        <a:cs typeface="+mn-cs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4000"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buNone/>
                      </a:pPr>
                      <a:r>
                        <a:rPr lang="en-US" sz="1045" b="1" kern="1200">
                          <a:solidFill>
                            <a:srgbClr val="333333"/>
                          </a:solidFill>
                          <a:latin typeface="微软雅黑" panose="020B0503020204020204" charset="-122"/>
                          <a:ea typeface="+mn-ea"/>
                          <a:cs typeface="+mn-cs"/>
                        </a:rPr>
                        <a:t>HMC6N65/K/Q</a:t>
                      </a:r>
                      <a:endParaRPr lang="en-US" altLang="en-US" sz="1045" b="1" kern="1200">
                        <a:solidFill>
                          <a:srgbClr val="333333"/>
                        </a:solidFill>
                        <a:latin typeface="微软雅黑" panose="020B0503020204020204" charset="-122"/>
                        <a:ea typeface="+mn-ea"/>
                        <a:cs typeface="+mn-cs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buNone/>
                      </a:pPr>
                      <a:r>
                        <a:rPr lang="en-US" sz="1045" b="1" kern="1200" dirty="0">
                          <a:solidFill>
                            <a:srgbClr val="333333"/>
                          </a:solidFill>
                          <a:latin typeface="微软雅黑" panose="020B0503020204020204" charset="-122"/>
                          <a:ea typeface="+mn-ea"/>
                          <a:cs typeface="+mn-cs"/>
                        </a:rPr>
                        <a:t>650V</a:t>
                      </a:r>
                      <a:endParaRPr lang="en-US" altLang="en-US" sz="1045" b="1" kern="1200" dirty="0">
                        <a:solidFill>
                          <a:srgbClr val="333333"/>
                        </a:solidFill>
                        <a:latin typeface="微软雅黑" panose="020B0503020204020204" charset="-122"/>
                        <a:ea typeface="+mn-ea"/>
                        <a:cs typeface="+mn-cs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buNone/>
                      </a:pPr>
                      <a:r>
                        <a:rPr lang="en-US" sz="1045" b="1" kern="1200" dirty="0">
                          <a:solidFill>
                            <a:srgbClr val="333333"/>
                          </a:solidFill>
                          <a:latin typeface="微软雅黑" panose="020B0503020204020204" charset="-122"/>
                          <a:ea typeface="+mn-ea"/>
                          <a:cs typeface="+mn-cs"/>
                        </a:rPr>
                        <a:t>1.4V</a:t>
                      </a:r>
                      <a:endParaRPr lang="en-US" altLang="en-US" sz="1045" b="1" kern="1200" dirty="0">
                        <a:solidFill>
                          <a:srgbClr val="333333"/>
                        </a:solidFill>
                        <a:latin typeface="微软雅黑" panose="020B0503020204020204" charset="-122"/>
                        <a:ea typeface="+mn-ea"/>
                        <a:cs typeface="+mn-cs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buNone/>
                      </a:pPr>
                      <a:r>
                        <a:rPr lang="en-US" sz="1045" b="1" kern="1200" dirty="0">
                          <a:solidFill>
                            <a:srgbClr val="333333"/>
                          </a:solidFill>
                          <a:latin typeface="微软雅黑" panose="020B0503020204020204" charset="-122"/>
                          <a:ea typeface="+mn-ea"/>
                          <a:cs typeface="+mn-cs"/>
                        </a:rPr>
                        <a:t>6A</a:t>
                      </a:r>
                      <a:endParaRPr lang="en-US" altLang="en-US" sz="1045" b="1" kern="1200" dirty="0">
                        <a:solidFill>
                          <a:srgbClr val="333333"/>
                        </a:solidFill>
                        <a:latin typeface="微软雅黑" panose="020B0503020204020204" charset="-122"/>
                        <a:ea typeface="+mn-ea"/>
                        <a:cs typeface="+mn-cs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buNone/>
                      </a:pPr>
                      <a:r>
                        <a:rPr lang="en-US" sz="1045" b="1" kern="1200" dirty="0">
                          <a:solidFill>
                            <a:srgbClr val="333333"/>
                          </a:solidFill>
                          <a:latin typeface="微软雅黑" panose="020B0503020204020204" charset="-122"/>
                          <a:ea typeface="+mn-ea"/>
                          <a:cs typeface="+mn-cs"/>
                        </a:rPr>
                        <a:t>60A</a:t>
                      </a:r>
                      <a:endParaRPr lang="en-US" altLang="en-US" sz="1045" b="1" kern="1200" dirty="0">
                        <a:solidFill>
                          <a:srgbClr val="333333"/>
                        </a:solidFill>
                        <a:latin typeface="微软雅黑" panose="020B0503020204020204" charset="-122"/>
                        <a:ea typeface="+mn-ea"/>
                        <a:cs typeface="+mn-cs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buNone/>
                      </a:pPr>
                      <a:r>
                        <a:rPr lang="en-US" sz="1045" b="1" kern="1200" dirty="0">
                          <a:solidFill>
                            <a:srgbClr val="333333"/>
                          </a:solidFill>
                          <a:latin typeface="微软雅黑" panose="020B0503020204020204" charset="-122"/>
                          <a:ea typeface="+mn-ea"/>
                          <a:cs typeface="+mn-cs"/>
                        </a:rPr>
                        <a:t>13nC</a:t>
                      </a:r>
                      <a:endParaRPr lang="en-US" altLang="en-US" sz="1045" b="1" kern="1200" dirty="0">
                        <a:solidFill>
                          <a:srgbClr val="333333"/>
                        </a:solidFill>
                        <a:latin typeface="微软雅黑" panose="020B0503020204020204" charset="-122"/>
                        <a:ea typeface="+mn-ea"/>
                        <a:cs typeface="+mn-cs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buNone/>
                      </a:pPr>
                      <a:r>
                        <a:rPr lang="en-US" sz="1045" b="1" kern="1200" dirty="0">
                          <a:solidFill>
                            <a:srgbClr val="333333"/>
                          </a:solidFill>
                          <a:latin typeface="微软雅黑" panose="020B0503020204020204" charset="-122"/>
                          <a:ea typeface="+mn-ea"/>
                          <a:cs typeface="+mn-cs"/>
                        </a:rPr>
                        <a:t>-55-175 ℃</a:t>
                      </a:r>
                      <a:endParaRPr lang="en-US" altLang="en-US" sz="1045" b="1" kern="1200" dirty="0">
                        <a:solidFill>
                          <a:srgbClr val="333333"/>
                        </a:solidFill>
                        <a:latin typeface="微软雅黑" panose="020B0503020204020204" charset="-122"/>
                        <a:ea typeface="+mn-ea"/>
                        <a:cs typeface="+mn-cs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buNone/>
                      </a:pPr>
                      <a:r>
                        <a:rPr lang="en-US" sz="1045" b="1" kern="1200" dirty="0">
                          <a:solidFill>
                            <a:srgbClr val="333333"/>
                          </a:solidFill>
                          <a:latin typeface="微软雅黑" panose="020B0503020204020204" charset="-122"/>
                          <a:ea typeface="+mn-ea"/>
                          <a:cs typeface="+mn-cs"/>
                        </a:rPr>
                        <a:t>2.9 ℃/W</a:t>
                      </a:r>
                      <a:endParaRPr lang="en-US" altLang="en-US" sz="1045" b="1" kern="1200" dirty="0">
                        <a:solidFill>
                          <a:srgbClr val="333333"/>
                        </a:solidFill>
                        <a:latin typeface="微软雅黑" panose="020B0503020204020204" charset="-122"/>
                        <a:ea typeface="+mn-ea"/>
                        <a:cs typeface="+mn-cs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buNone/>
                      </a:pPr>
                      <a:r>
                        <a:rPr lang="en-US" sz="1045" b="1" kern="1200">
                          <a:solidFill>
                            <a:srgbClr val="333333"/>
                          </a:solidFill>
                          <a:latin typeface="微软雅黑" panose="020B0503020204020204" charset="-122"/>
                          <a:ea typeface="+mn-ea"/>
                          <a:cs typeface="+mn-cs"/>
                        </a:rPr>
                        <a:t>80 ℃/W</a:t>
                      </a:r>
                      <a:endParaRPr lang="en-US" altLang="en-US" sz="1045" b="1" kern="1200">
                        <a:solidFill>
                          <a:srgbClr val="333333"/>
                        </a:solidFill>
                        <a:latin typeface="微软雅黑" panose="020B0503020204020204" charset="-122"/>
                        <a:ea typeface="+mn-ea"/>
                        <a:cs typeface="+mn-cs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buNone/>
                      </a:pPr>
                      <a:r>
                        <a:rPr lang="en-US" sz="1045" b="1" kern="1200" dirty="0">
                          <a:solidFill>
                            <a:srgbClr val="333333"/>
                          </a:solidFill>
                          <a:latin typeface="微软雅黑" panose="020B0503020204020204" charset="-122"/>
                          <a:ea typeface="+mn-ea"/>
                          <a:cs typeface="+mn-cs"/>
                        </a:rPr>
                        <a:t>TO-220-2L/ TO-252-2L/ PDFN5X6</a:t>
                      </a:r>
                      <a:endParaRPr lang="en-US" altLang="en-US" sz="1045" b="1" kern="1200" dirty="0">
                        <a:solidFill>
                          <a:srgbClr val="333333"/>
                        </a:solidFill>
                        <a:latin typeface="微软雅黑" panose="020B0503020204020204" charset="-122"/>
                        <a:ea typeface="+mn-ea"/>
                        <a:cs typeface="+mn-cs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4000"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buNone/>
                      </a:pPr>
                      <a:r>
                        <a:rPr lang="en-US" sz="1045" b="1" kern="1200" dirty="0">
                          <a:solidFill>
                            <a:srgbClr val="333333"/>
                          </a:solidFill>
                          <a:latin typeface="微软雅黑" panose="020B0503020204020204" charset="-122"/>
                          <a:ea typeface="+mn-ea"/>
                          <a:cs typeface="+mn-cs"/>
                        </a:rPr>
                        <a:t>HMC8N65/K/Q</a:t>
                      </a:r>
                      <a:endParaRPr lang="en-US" altLang="en-US" sz="1045" b="1" kern="1200" dirty="0">
                        <a:solidFill>
                          <a:srgbClr val="333333"/>
                        </a:solidFill>
                        <a:latin typeface="微软雅黑" panose="020B0503020204020204" charset="-122"/>
                        <a:ea typeface="+mn-ea"/>
                        <a:cs typeface="+mn-cs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buNone/>
                      </a:pPr>
                      <a:r>
                        <a:rPr lang="en-US" sz="1045" b="1" kern="1200" dirty="0">
                          <a:solidFill>
                            <a:srgbClr val="333333"/>
                          </a:solidFill>
                          <a:latin typeface="微软雅黑" panose="020B0503020204020204" charset="-122"/>
                          <a:ea typeface="+mn-ea"/>
                          <a:cs typeface="+mn-cs"/>
                        </a:rPr>
                        <a:t>650V</a:t>
                      </a:r>
                      <a:endParaRPr lang="en-US" altLang="en-US" sz="1045" b="1" kern="1200" dirty="0">
                        <a:solidFill>
                          <a:srgbClr val="333333"/>
                        </a:solidFill>
                        <a:latin typeface="微软雅黑" panose="020B0503020204020204" charset="-122"/>
                        <a:ea typeface="+mn-ea"/>
                        <a:cs typeface="+mn-cs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buNone/>
                      </a:pPr>
                      <a:r>
                        <a:rPr lang="en-US" sz="1045" b="1" kern="1200" dirty="0">
                          <a:solidFill>
                            <a:srgbClr val="333333"/>
                          </a:solidFill>
                          <a:latin typeface="微软雅黑" panose="020B0503020204020204" charset="-122"/>
                          <a:ea typeface="+mn-ea"/>
                          <a:cs typeface="+mn-cs"/>
                        </a:rPr>
                        <a:t>1.4V</a:t>
                      </a:r>
                      <a:endParaRPr lang="en-US" altLang="en-US" sz="1045" b="1" kern="1200" dirty="0">
                        <a:solidFill>
                          <a:srgbClr val="333333"/>
                        </a:solidFill>
                        <a:latin typeface="微软雅黑" panose="020B0503020204020204" charset="-122"/>
                        <a:ea typeface="+mn-ea"/>
                        <a:cs typeface="+mn-cs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buNone/>
                      </a:pPr>
                      <a:r>
                        <a:rPr lang="en-US" sz="1045" b="1" kern="1200" dirty="0">
                          <a:solidFill>
                            <a:srgbClr val="333333"/>
                          </a:solidFill>
                          <a:latin typeface="微软雅黑" panose="020B0503020204020204" charset="-122"/>
                          <a:ea typeface="+mn-ea"/>
                          <a:cs typeface="+mn-cs"/>
                        </a:rPr>
                        <a:t>8A</a:t>
                      </a:r>
                      <a:endParaRPr lang="en-US" altLang="en-US" sz="1045" b="1" kern="1200" dirty="0">
                        <a:solidFill>
                          <a:srgbClr val="333333"/>
                        </a:solidFill>
                        <a:latin typeface="微软雅黑" panose="020B0503020204020204" charset="-122"/>
                        <a:ea typeface="+mn-ea"/>
                        <a:cs typeface="+mn-cs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buNone/>
                      </a:pPr>
                      <a:r>
                        <a:rPr lang="en-US" sz="1045" b="1" kern="1200">
                          <a:solidFill>
                            <a:srgbClr val="333333"/>
                          </a:solidFill>
                          <a:latin typeface="微软雅黑" panose="020B0503020204020204" charset="-122"/>
                          <a:ea typeface="+mn-ea"/>
                          <a:cs typeface="+mn-cs"/>
                        </a:rPr>
                        <a:t>80A</a:t>
                      </a:r>
                      <a:endParaRPr lang="en-US" altLang="en-US" sz="1045" b="1" kern="1200">
                        <a:solidFill>
                          <a:srgbClr val="333333"/>
                        </a:solidFill>
                        <a:latin typeface="微软雅黑" panose="020B0503020204020204" charset="-122"/>
                        <a:ea typeface="+mn-ea"/>
                        <a:cs typeface="+mn-cs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buNone/>
                      </a:pPr>
                      <a:r>
                        <a:rPr lang="en-US" sz="1045" b="1" kern="1200" dirty="0">
                          <a:solidFill>
                            <a:srgbClr val="333333"/>
                          </a:solidFill>
                          <a:latin typeface="微软雅黑" panose="020B0503020204020204" charset="-122"/>
                          <a:ea typeface="+mn-ea"/>
                          <a:cs typeface="+mn-cs"/>
                        </a:rPr>
                        <a:t>18nC</a:t>
                      </a:r>
                      <a:endParaRPr lang="en-US" altLang="en-US" sz="1045" b="1" kern="1200" dirty="0">
                        <a:solidFill>
                          <a:srgbClr val="333333"/>
                        </a:solidFill>
                        <a:latin typeface="微软雅黑" panose="020B0503020204020204" charset="-122"/>
                        <a:ea typeface="+mn-ea"/>
                        <a:cs typeface="+mn-cs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buNone/>
                      </a:pPr>
                      <a:r>
                        <a:rPr lang="en-US" sz="1045" b="1" kern="1200" dirty="0">
                          <a:solidFill>
                            <a:srgbClr val="333333"/>
                          </a:solidFill>
                          <a:latin typeface="微软雅黑" panose="020B0503020204020204" charset="-122"/>
                          <a:ea typeface="+mn-ea"/>
                          <a:cs typeface="+mn-cs"/>
                        </a:rPr>
                        <a:t>-55-175 ℃</a:t>
                      </a:r>
                      <a:endParaRPr lang="en-US" altLang="en-US" sz="1045" b="1" kern="1200" dirty="0">
                        <a:solidFill>
                          <a:srgbClr val="333333"/>
                        </a:solidFill>
                        <a:latin typeface="微软雅黑" panose="020B0503020204020204" charset="-122"/>
                        <a:ea typeface="+mn-ea"/>
                        <a:cs typeface="+mn-cs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buNone/>
                      </a:pPr>
                      <a:r>
                        <a:rPr lang="en-US" sz="1045" b="1" kern="1200" dirty="0">
                          <a:solidFill>
                            <a:srgbClr val="333333"/>
                          </a:solidFill>
                          <a:latin typeface="微软雅黑" panose="020B0503020204020204" charset="-122"/>
                          <a:ea typeface="+mn-ea"/>
                          <a:cs typeface="+mn-cs"/>
                        </a:rPr>
                        <a:t>2.9 ℃/W</a:t>
                      </a:r>
                      <a:endParaRPr lang="en-US" altLang="en-US" sz="1045" b="1" kern="1200" dirty="0">
                        <a:solidFill>
                          <a:srgbClr val="333333"/>
                        </a:solidFill>
                        <a:latin typeface="微软雅黑" panose="020B0503020204020204" charset="-122"/>
                        <a:ea typeface="+mn-ea"/>
                        <a:cs typeface="+mn-cs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buNone/>
                      </a:pPr>
                      <a:r>
                        <a:rPr lang="en-US" sz="1045" b="1" kern="1200" dirty="0">
                          <a:solidFill>
                            <a:srgbClr val="333333"/>
                          </a:solidFill>
                          <a:latin typeface="微软雅黑" panose="020B0503020204020204" charset="-122"/>
                          <a:ea typeface="+mn-ea"/>
                          <a:cs typeface="+mn-cs"/>
                        </a:rPr>
                        <a:t>80 ℃/W</a:t>
                      </a:r>
                      <a:endParaRPr lang="en-US" altLang="en-US" sz="1045" b="1" kern="1200" dirty="0">
                        <a:solidFill>
                          <a:srgbClr val="333333"/>
                        </a:solidFill>
                        <a:latin typeface="微软雅黑" panose="020B0503020204020204" charset="-122"/>
                        <a:ea typeface="+mn-ea"/>
                        <a:cs typeface="+mn-cs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buNone/>
                      </a:pPr>
                      <a:r>
                        <a:rPr lang="en-US" sz="1045" b="1" kern="1200">
                          <a:solidFill>
                            <a:srgbClr val="333333"/>
                          </a:solidFill>
                          <a:latin typeface="微软雅黑" panose="020B0503020204020204" charset="-122"/>
                          <a:ea typeface="+mn-ea"/>
                          <a:cs typeface="+mn-cs"/>
                        </a:rPr>
                        <a:t>TO-220-2L/ TO-252-2L/ PDFN5X6</a:t>
                      </a:r>
                      <a:endParaRPr lang="en-US" altLang="en-US" sz="1045" b="1" kern="1200">
                        <a:solidFill>
                          <a:srgbClr val="333333"/>
                        </a:solidFill>
                        <a:latin typeface="微软雅黑" panose="020B0503020204020204" charset="-122"/>
                        <a:ea typeface="+mn-ea"/>
                        <a:cs typeface="+mn-cs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4000"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buNone/>
                      </a:pPr>
                      <a:r>
                        <a:rPr lang="en-US" sz="1045" b="1" kern="1200" dirty="0">
                          <a:solidFill>
                            <a:srgbClr val="333333"/>
                          </a:solidFill>
                          <a:latin typeface="微软雅黑" panose="020B0503020204020204" charset="-122"/>
                          <a:ea typeface="+mn-ea"/>
                          <a:cs typeface="+mn-cs"/>
                        </a:rPr>
                        <a:t>HMC10N65/K/Q</a:t>
                      </a:r>
                      <a:endParaRPr lang="en-US" altLang="en-US" sz="1045" b="1" kern="1200" dirty="0">
                        <a:solidFill>
                          <a:srgbClr val="333333"/>
                        </a:solidFill>
                        <a:latin typeface="微软雅黑" panose="020B0503020204020204" charset="-122"/>
                        <a:ea typeface="+mn-ea"/>
                        <a:cs typeface="+mn-cs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buNone/>
                      </a:pPr>
                      <a:r>
                        <a:rPr lang="en-US" sz="1045" b="1" kern="1200">
                          <a:solidFill>
                            <a:srgbClr val="333333"/>
                          </a:solidFill>
                          <a:latin typeface="微软雅黑" panose="020B0503020204020204" charset="-122"/>
                          <a:ea typeface="+mn-ea"/>
                          <a:cs typeface="+mn-cs"/>
                        </a:rPr>
                        <a:t>650V</a:t>
                      </a:r>
                      <a:endParaRPr lang="en-US" altLang="en-US" sz="1045" b="1" kern="1200">
                        <a:solidFill>
                          <a:srgbClr val="333333"/>
                        </a:solidFill>
                        <a:latin typeface="微软雅黑" panose="020B0503020204020204" charset="-122"/>
                        <a:ea typeface="+mn-ea"/>
                        <a:cs typeface="+mn-cs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buNone/>
                      </a:pPr>
                      <a:r>
                        <a:rPr lang="en-US" sz="1045" b="1" kern="1200">
                          <a:solidFill>
                            <a:srgbClr val="333333"/>
                          </a:solidFill>
                          <a:latin typeface="微软雅黑" panose="020B0503020204020204" charset="-122"/>
                          <a:ea typeface="+mn-ea"/>
                          <a:cs typeface="+mn-cs"/>
                        </a:rPr>
                        <a:t>1.4V</a:t>
                      </a:r>
                      <a:endParaRPr lang="en-US" altLang="en-US" sz="1045" b="1" kern="1200">
                        <a:solidFill>
                          <a:srgbClr val="333333"/>
                        </a:solidFill>
                        <a:latin typeface="微软雅黑" panose="020B0503020204020204" charset="-122"/>
                        <a:ea typeface="+mn-ea"/>
                        <a:cs typeface="+mn-cs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buNone/>
                      </a:pPr>
                      <a:r>
                        <a:rPr lang="en-US" sz="1045" b="1" kern="1200" dirty="0">
                          <a:solidFill>
                            <a:srgbClr val="333333"/>
                          </a:solidFill>
                          <a:latin typeface="微软雅黑" panose="020B0503020204020204" charset="-122"/>
                          <a:ea typeface="+mn-ea"/>
                          <a:cs typeface="+mn-cs"/>
                        </a:rPr>
                        <a:t>10A</a:t>
                      </a:r>
                      <a:endParaRPr lang="en-US" altLang="en-US" sz="1045" b="1" kern="1200" dirty="0">
                        <a:solidFill>
                          <a:srgbClr val="333333"/>
                        </a:solidFill>
                        <a:latin typeface="微软雅黑" panose="020B0503020204020204" charset="-122"/>
                        <a:ea typeface="+mn-ea"/>
                        <a:cs typeface="+mn-cs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buNone/>
                      </a:pPr>
                      <a:r>
                        <a:rPr lang="en-US" sz="1045" b="1" kern="1200">
                          <a:solidFill>
                            <a:srgbClr val="333333"/>
                          </a:solidFill>
                          <a:latin typeface="微软雅黑" panose="020B0503020204020204" charset="-122"/>
                          <a:ea typeface="+mn-ea"/>
                          <a:cs typeface="+mn-cs"/>
                        </a:rPr>
                        <a:t>86A</a:t>
                      </a:r>
                      <a:endParaRPr lang="en-US" altLang="en-US" sz="1045" b="1" kern="1200">
                        <a:solidFill>
                          <a:srgbClr val="333333"/>
                        </a:solidFill>
                        <a:latin typeface="微软雅黑" panose="020B0503020204020204" charset="-122"/>
                        <a:ea typeface="+mn-ea"/>
                        <a:cs typeface="+mn-cs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buNone/>
                      </a:pPr>
                      <a:r>
                        <a:rPr lang="en-US" sz="1045" b="1" kern="1200" dirty="0">
                          <a:solidFill>
                            <a:srgbClr val="333333"/>
                          </a:solidFill>
                          <a:latin typeface="微软雅黑" panose="020B0503020204020204" charset="-122"/>
                          <a:ea typeface="+mn-ea"/>
                          <a:cs typeface="+mn-cs"/>
                        </a:rPr>
                        <a:t>23nC</a:t>
                      </a:r>
                      <a:endParaRPr lang="en-US" altLang="en-US" sz="1045" b="1" kern="1200" dirty="0">
                        <a:solidFill>
                          <a:srgbClr val="333333"/>
                        </a:solidFill>
                        <a:latin typeface="微软雅黑" panose="020B0503020204020204" charset="-122"/>
                        <a:ea typeface="+mn-ea"/>
                        <a:cs typeface="+mn-cs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buNone/>
                      </a:pPr>
                      <a:r>
                        <a:rPr lang="en-US" sz="1045" b="1" kern="1200" dirty="0">
                          <a:solidFill>
                            <a:srgbClr val="333333"/>
                          </a:solidFill>
                          <a:latin typeface="微软雅黑" panose="020B0503020204020204" charset="-122"/>
                          <a:ea typeface="+mn-ea"/>
                          <a:cs typeface="+mn-cs"/>
                        </a:rPr>
                        <a:t>-55-175 ℃</a:t>
                      </a:r>
                      <a:endParaRPr lang="en-US" altLang="en-US" sz="1045" b="1" kern="1200" dirty="0">
                        <a:solidFill>
                          <a:srgbClr val="333333"/>
                        </a:solidFill>
                        <a:latin typeface="微软雅黑" panose="020B0503020204020204" charset="-122"/>
                        <a:ea typeface="+mn-ea"/>
                        <a:cs typeface="+mn-cs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buNone/>
                      </a:pPr>
                      <a:r>
                        <a:rPr lang="en-US" sz="1045" b="1" kern="1200" dirty="0">
                          <a:solidFill>
                            <a:srgbClr val="333333"/>
                          </a:solidFill>
                          <a:latin typeface="微软雅黑" panose="020B0503020204020204" charset="-122"/>
                          <a:ea typeface="+mn-ea"/>
                          <a:cs typeface="+mn-cs"/>
                        </a:rPr>
                        <a:t>3.0 ℃/W</a:t>
                      </a:r>
                      <a:endParaRPr lang="en-US" altLang="en-US" sz="1045" b="1" kern="1200" dirty="0">
                        <a:solidFill>
                          <a:srgbClr val="333333"/>
                        </a:solidFill>
                        <a:latin typeface="微软雅黑" panose="020B0503020204020204" charset="-122"/>
                        <a:ea typeface="+mn-ea"/>
                        <a:cs typeface="+mn-cs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buNone/>
                      </a:pPr>
                      <a:r>
                        <a:rPr lang="en-US" sz="1045" b="1" kern="1200" dirty="0">
                          <a:solidFill>
                            <a:srgbClr val="333333"/>
                          </a:solidFill>
                          <a:latin typeface="微软雅黑" panose="020B0503020204020204" charset="-122"/>
                          <a:ea typeface="+mn-ea"/>
                          <a:cs typeface="+mn-cs"/>
                        </a:rPr>
                        <a:t>80 ℃/W</a:t>
                      </a:r>
                      <a:endParaRPr lang="en-US" altLang="en-US" sz="1045" b="1" kern="1200" dirty="0">
                        <a:solidFill>
                          <a:srgbClr val="333333"/>
                        </a:solidFill>
                        <a:latin typeface="微软雅黑" panose="020B0503020204020204" charset="-122"/>
                        <a:ea typeface="+mn-ea"/>
                        <a:cs typeface="+mn-cs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buNone/>
                      </a:pPr>
                      <a:r>
                        <a:rPr lang="en-US" sz="1045" b="1" kern="1200" dirty="0">
                          <a:solidFill>
                            <a:srgbClr val="333333"/>
                          </a:solidFill>
                          <a:latin typeface="微软雅黑" panose="020B0503020204020204" charset="-122"/>
                          <a:ea typeface="+mn-ea"/>
                          <a:cs typeface="+mn-cs"/>
                        </a:rPr>
                        <a:t>TO-220-2L/ TO-252-2L/ PDFN5X6</a:t>
                      </a:r>
                      <a:endParaRPr lang="en-US" altLang="en-US" sz="1045" b="1" kern="1200" dirty="0">
                        <a:solidFill>
                          <a:srgbClr val="333333"/>
                        </a:solidFill>
                        <a:latin typeface="微软雅黑" panose="020B0503020204020204" charset="-122"/>
                        <a:ea typeface="+mn-ea"/>
                        <a:cs typeface="+mn-cs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4000"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buNone/>
                      </a:pPr>
                      <a:r>
                        <a:rPr lang="en-US" sz="1045" b="1" kern="1200">
                          <a:solidFill>
                            <a:srgbClr val="333333"/>
                          </a:solidFill>
                          <a:latin typeface="微软雅黑" panose="020B0503020204020204" charset="-122"/>
                          <a:ea typeface="+mn-ea"/>
                          <a:cs typeface="+mn-cs"/>
                        </a:rPr>
                        <a:t>HMC2N120/K</a:t>
                      </a:r>
                      <a:endParaRPr lang="en-US" altLang="en-US" sz="1045" b="1" kern="1200">
                        <a:solidFill>
                          <a:srgbClr val="333333"/>
                        </a:solidFill>
                        <a:latin typeface="微软雅黑" panose="020B0503020204020204" charset="-122"/>
                        <a:ea typeface="+mn-ea"/>
                        <a:cs typeface="+mn-cs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buNone/>
                      </a:pPr>
                      <a:r>
                        <a:rPr lang="en-US" sz="1045" b="1" kern="1200">
                          <a:solidFill>
                            <a:srgbClr val="333333"/>
                          </a:solidFill>
                          <a:latin typeface="微软雅黑" panose="020B0503020204020204" charset="-122"/>
                          <a:ea typeface="+mn-ea"/>
                          <a:cs typeface="+mn-cs"/>
                        </a:rPr>
                        <a:t>1200V</a:t>
                      </a:r>
                      <a:endParaRPr lang="en-US" altLang="en-US" sz="1045" b="1" kern="1200">
                        <a:solidFill>
                          <a:srgbClr val="333333"/>
                        </a:solidFill>
                        <a:latin typeface="微软雅黑" panose="020B0503020204020204" charset="-122"/>
                        <a:ea typeface="+mn-ea"/>
                        <a:cs typeface="+mn-cs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buNone/>
                      </a:pPr>
                      <a:r>
                        <a:rPr lang="en-US" sz="1045" b="1" kern="1200">
                          <a:solidFill>
                            <a:srgbClr val="333333"/>
                          </a:solidFill>
                          <a:latin typeface="微软雅黑" panose="020B0503020204020204" charset="-122"/>
                          <a:ea typeface="+mn-ea"/>
                          <a:cs typeface="+mn-cs"/>
                        </a:rPr>
                        <a:t>1.55V</a:t>
                      </a:r>
                      <a:endParaRPr lang="en-US" altLang="en-US" sz="1045" b="1" kern="1200">
                        <a:solidFill>
                          <a:srgbClr val="333333"/>
                        </a:solidFill>
                        <a:latin typeface="微软雅黑" panose="020B0503020204020204" charset="-122"/>
                        <a:ea typeface="+mn-ea"/>
                        <a:cs typeface="+mn-cs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buNone/>
                      </a:pPr>
                      <a:r>
                        <a:rPr lang="en-US" sz="1045" b="1" kern="1200" dirty="0">
                          <a:solidFill>
                            <a:srgbClr val="333333"/>
                          </a:solidFill>
                          <a:latin typeface="微软雅黑" panose="020B0503020204020204" charset="-122"/>
                          <a:ea typeface="+mn-ea"/>
                          <a:cs typeface="+mn-cs"/>
                        </a:rPr>
                        <a:t>2A</a:t>
                      </a:r>
                      <a:endParaRPr lang="en-US" altLang="en-US" sz="1045" b="1" kern="1200" dirty="0">
                        <a:solidFill>
                          <a:srgbClr val="333333"/>
                        </a:solidFill>
                        <a:latin typeface="微软雅黑" panose="020B0503020204020204" charset="-122"/>
                        <a:ea typeface="+mn-ea"/>
                        <a:cs typeface="+mn-cs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buNone/>
                      </a:pPr>
                      <a:r>
                        <a:rPr lang="en-US" sz="1045" b="1" kern="1200">
                          <a:solidFill>
                            <a:srgbClr val="333333"/>
                          </a:solidFill>
                          <a:latin typeface="微软雅黑" panose="020B0503020204020204" charset="-122"/>
                          <a:ea typeface="+mn-ea"/>
                          <a:cs typeface="+mn-cs"/>
                        </a:rPr>
                        <a:t>20A</a:t>
                      </a:r>
                      <a:endParaRPr lang="en-US" altLang="en-US" sz="1045" b="1" kern="1200">
                        <a:solidFill>
                          <a:srgbClr val="333333"/>
                        </a:solidFill>
                        <a:latin typeface="微软雅黑" panose="020B0503020204020204" charset="-122"/>
                        <a:ea typeface="+mn-ea"/>
                        <a:cs typeface="+mn-cs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buNone/>
                      </a:pPr>
                      <a:r>
                        <a:rPr lang="en-US" sz="1045" b="1" kern="1200" dirty="0">
                          <a:solidFill>
                            <a:srgbClr val="333333"/>
                          </a:solidFill>
                          <a:latin typeface="微软雅黑" panose="020B0503020204020204" charset="-122"/>
                          <a:ea typeface="+mn-ea"/>
                          <a:cs typeface="+mn-cs"/>
                        </a:rPr>
                        <a:t>8nC</a:t>
                      </a:r>
                      <a:endParaRPr lang="en-US" altLang="en-US" sz="1045" b="1" kern="1200" dirty="0">
                        <a:solidFill>
                          <a:srgbClr val="333333"/>
                        </a:solidFill>
                        <a:latin typeface="微软雅黑" panose="020B0503020204020204" charset="-122"/>
                        <a:ea typeface="+mn-ea"/>
                        <a:cs typeface="+mn-cs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buNone/>
                      </a:pPr>
                      <a:r>
                        <a:rPr lang="en-US" sz="1045" b="1" kern="1200" dirty="0">
                          <a:solidFill>
                            <a:srgbClr val="333333"/>
                          </a:solidFill>
                          <a:latin typeface="微软雅黑" panose="020B0503020204020204" charset="-122"/>
                          <a:ea typeface="+mn-ea"/>
                          <a:cs typeface="+mn-cs"/>
                        </a:rPr>
                        <a:t>-55-175 ℃</a:t>
                      </a:r>
                      <a:endParaRPr lang="en-US" altLang="en-US" sz="1045" b="1" kern="1200" dirty="0">
                        <a:solidFill>
                          <a:srgbClr val="333333"/>
                        </a:solidFill>
                        <a:latin typeface="微软雅黑" panose="020B0503020204020204" charset="-122"/>
                        <a:ea typeface="+mn-ea"/>
                        <a:cs typeface="+mn-cs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buNone/>
                      </a:pPr>
                      <a:r>
                        <a:rPr lang="en-US" sz="1045" b="1" kern="1200">
                          <a:solidFill>
                            <a:srgbClr val="333333"/>
                          </a:solidFill>
                          <a:latin typeface="微软雅黑" panose="020B0503020204020204" charset="-122"/>
                          <a:ea typeface="+mn-ea"/>
                          <a:cs typeface="+mn-cs"/>
                        </a:rPr>
                        <a:t>2.55 ℃/W</a:t>
                      </a:r>
                      <a:endParaRPr lang="en-US" altLang="en-US" sz="1045" b="1" kern="1200">
                        <a:solidFill>
                          <a:srgbClr val="333333"/>
                        </a:solidFill>
                        <a:latin typeface="微软雅黑" panose="020B0503020204020204" charset="-122"/>
                        <a:ea typeface="+mn-ea"/>
                        <a:cs typeface="+mn-cs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buNone/>
                      </a:pPr>
                      <a:r>
                        <a:rPr lang="en-US" sz="1045" b="1" kern="1200" dirty="0">
                          <a:solidFill>
                            <a:srgbClr val="333333"/>
                          </a:solidFill>
                          <a:latin typeface="微软雅黑" panose="020B0503020204020204" charset="-122"/>
                          <a:ea typeface="+mn-ea"/>
                          <a:cs typeface="+mn-cs"/>
                        </a:rPr>
                        <a:t>80 ℃/W</a:t>
                      </a:r>
                      <a:endParaRPr lang="en-US" altLang="en-US" sz="1045" b="1" kern="1200" dirty="0">
                        <a:solidFill>
                          <a:srgbClr val="333333"/>
                        </a:solidFill>
                        <a:latin typeface="微软雅黑" panose="020B0503020204020204" charset="-122"/>
                        <a:ea typeface="+mn-ea"/>
                        <a:cs typeface="+mn-cs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buNone/>
                      </a:pPr>
                      <a:r>
                        <a:rPr lang="en-US" sz="1045" b="1" kern="1200" dirty="0">
                          <a:solidFill>
                            <a:srgbClr val="333333"/>
                          </a:solidFill>
                          <a:latin typeface="微软雅黑" panose="020B0503020204020204" charset="-122"/>
                          <a:ea typeface="+mn-ea"/>
                          <a:cs typeface="+mn-cs"/>
                        </a:rPr>
                        <a:t>TO-220-2L/ </a:t>
                      </a:r>
                      <a:r>
                        <a:rPr lang="en-US" sz="1045" b="1" kern="1200" dirty="0" smtClean="0">
                          <a:solidFill>
                            <a:srgbClr val="333333"/>
                          </a:solidFill>
                          <a:latin typeface="微软雅黑" panose="020B0503020204020204" charset="-122"/>
                          <a:ea typeface="+mn-ea"/>
                          <a:cs typeface="+mn-cs"/>
                        </a:rPr>
                        <a:t>TO-252-2L</a:t>
                      </a:r>
                      <a:endParaRPr lang="en-US" altLang="en-US" sz="1045" b="1" kern="1200" dirty="0">
                        <a:solidFill>
                          <a:srgbClr val="333333"/>
                        </a:solidFill>
                        <a:latin typeface="微软雅黑" panose="020B0503020204020204" charset="-122"/>
                        <a:ea typeface="+mn-ea"/>
                        <a:cs typeface="+mn-cs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/>
              <a:t>1-2</a:t>
            </a:r>
            <a:endParaRPr lang="en-US" altLang="zh-CN" dirty="0"/>
          </a:p>
        </p:txBody>
      </p:sp>
      <p:sp>
        <p:nvSpPr>
          <p:cNvPr id="8" name="TextBox 3"/>
          <p:cNvSpPr txBox="1"/>
          <p:nvPr>
            <p:custDataLst>
              <p:tags r:id="rId1"/>
            </p:custDataLst>
          </p:nvPr>
        </p:nvSpPr>
        <p:spPr>
          <a:xfrm>
            <a:off x="5314950" y="100330"/>
            <a:ext cx="2192020" cy="41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 kern="20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方正综艺简体" panose="03000509000000000000" charset="-122"/>
                <a:sym typeface="+mn-ea"/>
              </a:rPr>
              <a:t>GaN </a:t>
            </a:r>
            <a:r>
              <a:rPr lang="en-US" altLang="zh-CN" sz="2100" b="1" kern="20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方正综艺简体" panose="03000509000000000000" charset="-122"/>
                <a:sym typeface="+mn-ea"/>
              </a:rPr>
              <a:t>Power</a:t>
            </a:r>
            <a:r>
              <a:rPr lang="zh-CN" altLang="en-US" sz="2100" b="1" kern="20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方正综艺简体" panose="03000509000000000000" charset="-122"/>
                <a:sym typeface="+mn-ea"/>
              </a:rPr>
              <a:t>FET</a:t>
            </a:r>
            <a:endParaRPr lang="zh-CN" altLang="en-US" sz="2100" b="1" kern="20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方正综艺简体" panose="03000509000000000000" charset="-122"/>
              <a:sym typeface="+mn-ea"/>
            </a:endParaRPr>
          </a:p>
        </p:txBody>
      </p:sp>
      <p:graphicFrame>
        <p:nvGraphicFramePr>
          <p:cNvPr id="10" name="表格 9"/>
          <p:cNvGraphicFramePr/>
          <p:nvPr>
            <p:custDataLst>
              <p:tags r:id="rId2"/>
            </p:custDataLst>
          </p:nvPr>
        </p:nvGraphicFramePr>
        <p:xfrm>
          <a:off x="228600" y="998265"/>
          <a:ext cx="8691245" cy="1980000"/>
        </p:xfrm>
        <a:graphic>
          <a:graphicData uri="http://schemas.openxmlformats.org/drawingml/2006/table">
            <a:tbl>
              <a:tblPr/>
              <a:tblGrid>
                <a:gridCol w="1029335"/>
                <a:gridCol w="418465"/>
                <a:gridCol w="838200"/>
                <a:gridCol w="457200"/>
                <a:gridCol w="457200"/>
                <a:gridCol w="381000"/>
                <a:gridCol w="609600"/>
                <a:gridCol w="381000"/>
                <a:gridCol w="381000"/>
                <a:gridCol w="533400"/>
                <a:gridCol w="381000"/>
                <a:gridCol w="304800"/>
                <a:gridCol w="685800"/>
                <a:gridCol w="533400"/>
                <a:gridCol w="493395"/>
                <a:gridCol w="806450"/>
              </a:tblGrid>
              <a:tr h="468000">
                <a:tc gridSpan="8">
                  <a:txBody>
                    <a:bodyPr/>
                    <a:lstStyle/>
                    <a:p>
                      <a:pPr marL="0" algn="l" defTabSz="685800" rtl="0" eaLnBrk="1" latinLnBrk="0" hangingPunct="1">
                        <a:lnSpc>
                          <a:spcPct val="12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zh-CN" sz="1650" b="1" kern="1200" dirty="0">
                          <a:solidFill>
                            <a:schemeClr val="bg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cs typeface="+mn-cs"/>
                        </a:rPr>
                        <a:t>GaN</a:t>
                      </a:r>
                      <a:r>
                        <a:rPr lang="zh-CN" sz="1650" b="1" kern="1200" dirty="0">
                          <a:solidFill>
                            <a:schemeClr val="bg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cs typeface="+mn-cs"/>
                          <a:sym typeface="+mn-ea"/>
                        </a:rPr>
                        <a:t> </a:t>
                      </a:r>
                      <a:r>
                        <a:rPr lang="en-US" altLang="zh-CN" sz="1650" b="1" kern="1200" dirty="0">
                          <a:solidFill>
                            <a:schemeClr val="bg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cs typeface="+mn-cs"/>
                          <a:sym typeface="+mn-ea"/>
                        </a:rPr>
                        <a:t>Power</a:t>
                      </a:r>
                      <a:r>
                        <a:rPr lang="zh-CN" sz="1650" b="1" kern="1200" dirty="0">
                          <a:solidFill>
                            <a:schemeClr val="bg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cs typeface="+mn-cs"/>
                          <a:sym typeface="+mn-ea"/>
                        </a:rPr>
                        <a:t>FET</a:t>
                      </a:r>
                      <a:endParaRPr lang="zh-CN" sz="1650" b="1" kern="1200" dirty="0">
                        <a:solidFill>
                          <a:schemeClr val="bg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微软雅黑" panose="020B0503020204020204" charset="-122"/>
                        <a:cs typeface="+mn-cs"/>
                      </a:endParaRPr>
                    </a:p>
                  </a:txBody>
                  <a:tcPr marL="6984" marR="6984" marT="6984" marB="25144" anchor="ctr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altLang="en-US" sz="33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6984" marR="6984" marT="6984" marB="25144" anchor="ctr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altLang="en-US" sz="33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6984" marR="6984" marT="6984" marB="25144" anchor="ctr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altLang="en-US" sz="33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6984" marR="6984" marT="6984" marB="25144" anchor="ctr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altLang="en-US" sz="33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6984" marR="6984" marT="6984" marB="25144" anchor="ctr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altLang="en-US" sz="33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6984" marR="6984" marT="6984" marB="25144" anchor="ctr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altLang="en-US" sz="33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6984" marR="6984" marT="6984" marB="25144" anchor="ctr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altLang="en-US" sz="33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6984" marR="6984" marT="6984" marB="25144" anchor="ctr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altLang="en-US" sz="33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6984" marR="6984" marT="6984" marB="25144" anchor="ctr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40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45" b="1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Part Number</a:t>
                      </a:r>
                      <a:endParaRPr lang="en-US" altLang="zh-CN" sz="1045" b="1">
                        <a:solidFill>
                          <a:srgbClr val="FFFFFF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800" b="1" dirty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Polarity</a:t>
                      </a:r>
                      <a:endParaRPr lang="zh-CN" altLang="en-US" sz="800" b="1" dirty="0">
                        <a:solidFill>
                          <a:srgbClr val="FFFFFF"/>
                        </a:solidFill>
                        <a:latin typeface="Arial" panose="020B0604020202020204" pitchFamily="34" charset="0"/>
                        <a:ea typeface="微软雅黑" panose="020B0503020204020204" charset="-122"/>
                        <a:sym typeface="+mn-ea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200" b="1" dirty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structure</a:t>
                      </a:r>
                      <a:endParaRPr lang="en-US" altLang="zh-CN" sz="1200" b="1" dirty="0">
                        <a:solidFill>
                          <a:srgbClr val="FFFFFF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微软雅黑" panose="020B0503020204020204" charset="-122"/>
                        </a:rPr>
                        <a:t>VDS (Max)</a:t>
                      </a:r>
                      <a:endParaRPr lang="en-US" altLang="en-US" sz="1000" b="1" dirty="0">
                        <a:solidFill>
                          <a:srgbClr val="FFFFFF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微软雅黑" panose="020B0503020204020204" charset="-122"/>
                        </a:rPr>
                        <a:t>VTH</a:t>
                      </a:r>
                      <a:endParaRPr lang="en-US" altLang="en-US" sz="1000" b="1" dirty="0">
                        <a:solidFill>
                          <a:srgbClr val="FFFFFF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微软雅黑" panose="020B0503020204020204" charset="-122"/>
                        </a:rPr>
                        <a:t>ID  </a:t>
                      </a:r>
                      <a:r>
                        <a:rPr lang="en-US" sz="950" b="1" dirty="0">
                          <a:solidFill>
                            <a:srgbClr val="FFFFFF"/>
                          </a:solidFill>
                          <a:latin typeface="微软雅黑" panose="020B0503020204020204" charset="-122"/>
                        </a:rPr>
                        <a:t>(Max)</a:t>
                      </a:r>
                      <a:endParaRPr lang="en-US" altLang="en-US" sz="950" b="1" dirty="0">
                        <a:solidFill>
                          <a:srgbClr val="FFFFFF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微软雅黑" panose="020B0503020204020204" charset="-122"/>
                        </a:rPr>
                        <a:t>RDS(on) (Max)</a:t>
                      </a:r>
                      <a:endParaRPr lang="en-US" altLang="en-US" sz="1000" b="1" dirty="0">
                        <a:solidFill>
                          <a:srgbClr val="FFFFFF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 dirty="0" err="1">
                          <a:solidFill>
                            <a:srgbClr val="FFFFFF"/>
                          </a:solidFill>
                          <a:latin typeface="微软雅黑" panose="020B0503020204020204" charset="-122"/>
                        </a:rPr>
                        <a:t>Qg</a:t>
                      </a:r>
                      <a:endParaRPr lang="en-US" altLang="en-US" sz="1000" b="1" dirty="0">
                        <a:solidFill>
                          <a:srgbClr val="FFFFFF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 dirty="0" err="1">
                          <a:solidFill>
                            <a:srgbClr val="FFFFFF"/>
                          </a:solidFill>
                          <a:latin typeface="微软雅黑" panose="020B0503020204020204" charset="-122"/>
                        </a:rPr>
                        <a:t>Qrr</a:t>
                      </a:r>
                      <a:endParaRPr lang="en-US" altLang="en-US" sz="1000" b="1" dirty="0">
                        <a:solidFill>
                          <a:srgbClr val="FFFFFF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 dirty="0" err="1">
                          <a:solidFill>
                            <a:srgbClr val="FFFFFF"/>
                          </a:solidFill>
                          <a:latin typeface="微软雅黑" panose="020B0503020204020204" charset="-122"/>
                        </a:rPr>
                        <a:t>Ciss</a:t>
                      </a:r>
                      <a:endParaRPr lang="en-US" altLang="en-US" sz="1000" b="1" dirty="0">
                        <a:solidFill>
                          <a:srgbClr val="FFFFFF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 dirty="0" err="1">
                          <a:solidFill>
                            <a:srgbClr val="FFFFFF"/>
                          </a:solidFill>
                          <a:latin typeface="微软雅黑" panose="020B0503020204020204" charset="-122"/>
                        </a:rPr>
                        <a:t>Coss</a:t>
                      </a:r>
                      <a:endParaRPr lang="en-US" altLang="en-US" sz="1000" b="1" dirty="0">
                        <a:solidFill>
                          <a:srgbClr val="FFFFFF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 dirty="0" err="1">
                          <a:solidFill>
                            <a:srgbClr val="FFFFFF"/>
                          </a:solidFill>
                          <a:latin typeface="微软雅黑" panose="020B0503020204020204" charset="-122"/>
                        </a:rPr>
                        <a:t>Crss</a:t>
                      </a:r>
                      <a:endParaRPr lang="en-US" altLang="en-US" sz="1000" b="1" dirty="0">
                        <a:solidFill>
                          <a:srgbClr val="FFFFFF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 dirty="0" err="1">
                          <a:solidFill>
                            <a:srgbClr val="FFFFFF"/>
                          </a:solidFill>
                          <a:latin typeface="微软雅黑" panose="020B0503020204020204" charset="-122"/>
                        </a:rPr>
                        <a:t>Tj</a:t>
                      </a:r>
                      <a:endParaRPr lang="en-US" altLang="en-US" sz="1000" b="1" dirty="0">
                        <a:solidFill>
                          <a:srgbClr val="FFFFFF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 dirty="0" err="1">
                          <a:solidFill>
                            <a:srgbClr val="FFFFFF"/>
                          </a:solidFill>
                          <a:latin typeface="微软雅黑" panose="020B0503020204020204" charset="-122"/>
                        </a:rPr>
                        <a:t>Rθjc</a:t>
                      </a:r>
                      <a:endParaRPr lang="en-US" altLang="en-US" sz="1000" b="1" dirty="0">
                        <a:solidFill>
                          <a:srgbClr val="FFFFFF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 dirty="0" err="1">
                          <a:solidFill>
                            <a:srgbClr val="FFFFFF"/>
                          </a:solidFill>
                          <a:latin typeface="微软雅黑" panose="020B0503020204020204" charset="-122"/>
                        </a:rPr>
                        <a:t>Rθja</a:t>
                      </a:r>
                      <a:endParaRPr lang="en-US" altLang="en-US" sz="1000" b="1" dirty="0">
                        <a:solidFill>
                          <a:srgbClr val="FFFFFF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45" b="1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Package</a:t>
                      </a:r>
                      <a:endParaRPr lang="en-US" altLang="zh-CN" sz="1045" b="1">
                        <a:solidFill>
                          <a:srgbClr val="FFFFFF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</a:tr>
              <a:tr h="504000"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buNone/>
                      </a:pPr>
                      <a:r>
                        <a:rPr lang="en-US" sz="1000" b="1" kern="1200" dirty="0">
                          <a:solidFill>
                            <a:srgbClr val="333333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+mn-cs"/>
                        </a:rPr>
                        <a:t>HMN9N65D/Q</a:t>
                      </a:r>
                      <a:endParaRPr lang="en-US" altLang="en-US" sz="1000" b="1" kern="1200" dirty="0">
                        <a:solidFill>
                          <a:srgbClr val="333333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+mn-cs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buNone/>
                      </a:pPr>
                      <a:r>
                        <a:rPr lang="zh-CN" sz="1000" b="1" kern="1200" dirty="0">
                          <a:solidFill>
                            <a:srgbClr val="333333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+mn-cs"/>
                        </a:rPr>
                        <a:t>N</a:t>
                      </a:r>
                      <a:r>
                        <a:rPr lang="en-US" altLang="zh-CN" sz="1000" b="1" kern="1200" dirty="0">
                          <a:solidFill>
                            <a:srgbClr val="333333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+mn-cs"/>
                        </a:rPr>
                        <a:t>ch</a:t>
                      </a:r>
                      <a:endParaRPr lang="en-US" altLang="zh-CN" sz="1000" b="1" kern="1200" dirty="0">
                        <a:solidFill>
                          <a:srgbClr val="333333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+mn-cs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buNone/>
                      </a:pPr>
                      <a:r>
                        <a:rPr lang="zh-CN" sz="1000" b="1" kern="1200" dirty="0">
                          <a:solidFill>
                            <a:srgbClr val="333333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+mn-cs"/>
                        </a:rPr>
                        <a:t>D-mode</a:t>
                      </a:r>
                      <a:r>
                        <a:rPr lang="en-US" altLang="zh-CN" sz="1000" b="1" kern="1200" dirty="0" smtClean="0">
                          <a:solidFill>
                            <a:srgbClr val="333333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+mn-cs"/>
                        </a:rPr>
                        <a:t>        integrat</a:t>
                      </a:r>
                      <a:r>
                        <a:rPr lang="en-US" altLang="zh-CN" sz="1000" b="1" kern="1200" dirty="0" smtClean="0">
                          <a:solidFill>
                            <a:srgbClr val="333333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+mn-cs"/>
                        </a:rPr>
                        <a:t>ed a </a:t>
                      </a:r>
                      <a:r>
                        <a:rPr lang="zh-CN" sz="1000" b="1" kern="1200" dirty="0">
                          <a:solidFill>
                            <a:srgbClr val="333333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+mn-cs"/>
                        </a:rPr>
                        <a:t>Si MOS</a:t>
                      </a:r>
                      <a:endParaRPr lang="zh-CN" altLang="en-US" sz="1000" b="1" kern="1200" dirty="0">
                        <a:solidFill>
                          <a:srgbClr val="333333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+mn-cs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buNone/>
                      </a:pPr>
                      <a:r>
                        <a:rPr lang="en-US" sz="1000" b="1" kern="1200" dirty="0">
                          <a:solidFill>
                            <a:srgbClr val="333333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+mn-cs"/>
                        </a:rPr>
                        <a:t>650V</a:t>
                      </a:r>
                      <a:endParaRPr lang="en-US" altLang="en-US" sz="1000" b="1" kern="1200" dirty="0">
                        <a:solidFill>
                          <a:srgbClr val="333333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+mn-cs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buNone/>
                      </a:pPr>
                      <a:r>
                        <a:rPr lang="en-US" sz="1000" b="1" kern="1200">
                          <a:solidFill>
                            <a:srgbClr val="333333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+mn-cs"/>
                        </a:rPr>
                        <a:t>1.65V</a:t>
                      </a:r>
                      <a:endParaRPr lang="en-US" altLang="en-US" sz="1000" b="1" kern="1200">
                        <a:solidFill>
                          <a:srgbClr val="333333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+mn-cs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buNone/>
                      </a:pPr>
                      <a:r>
                        <a:rPr lang="en-US" sz="1000" b="1" kern="1200" dirty="0">
                          <a:solidFill>
                            <a:srgbClr val="333333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+mn-cs"/>
                        </a:rPr>
                        <a:t>9A</a:t>
                      </a:r>
                      <a:endParaRPr lang="en-US" altLang="en-US" sz="1000" b="1" kern="1200" dirty="0">
                        <a:solidFill>
                          <a:srgbClr val="333333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+mn-cs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buNone/>
                      </a:pPr>
                      <a:r>
                        <a:rPr lang="en-US" sz="1000" b="1" kern="1200" dirty="0">
                          <a:solidFill>
                            <a:srgbClr val="333333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+mn-cs"/>
                        </a:rPr>
                        <a:t>220 </a:t>
                      </a:r>
                      <a:r>
                        <a:rPr lang="en-US" sz="1000" b="1" kern="1200" dirty="0" err="1">
                          <a:solidFill>
                            <a:srgbClr val="333333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+mn-cs"/>
                        </a:rPr>
                        <a:t>mohm</a:t>
                      </a:r>
                      <a:endParaRPr lang="en-US" altLang="en-US" sz="1000" b="1" kern="1200" dirty="0">
                        <a:solidFill>
                          <a:srgbClr val="333333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+mn-cs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buNone/>
                      </a:pPr>
                      <a:r>
                        <a:rPr lang="en-US" sz="1000" b="1" kern="1200" dirty="0">
                          <a:solidFill>
                            <a:srgbClr val="333333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+mn-cs"/>
                        </a:rPr>
                        <a:t>18nC</a:t>
                      </a:r>
                      <a:endParaRPr lang="en-US" altLang="en-US" sz="1000" b="1" kern="1200" dirty="0">
                        <a:solidFill>
                          <a:srgbClr val="333333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+mn-cs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buNone/>
                      </a:pPr>
                      <a:r>
                        <a:rPr lang="en-US" sz="1000" b="1" kern="1200">
                          <a:solidFill>
                            <a:srgbClr val="333333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+mn-cs"/>
                        </a:rPr>
                        <a:t>50nC</a:t>
                      </a:r>
                      <a:endParaRPr lang="en-US" altLang="en-US" sz="1000" b="1" kern="1200">
                        <a:solidFill>
                          <a:srgbClr val="333333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+mn-cs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buNone/>
                      </a:pPr>
                      <a:r>
                        <a:rPr lang="en-US" sz="1000" b="1" kern="1200">
                          <a:solidFill>
                            <a:srgbClr val="333333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+mn-cs"/>
                        </a:rPr>
                        <a:t>1150pF</a:t>
                      </a:r>
                      <a:endParaRPr lang="en-US" altLang="en-US" sz="1000" b="1" kern="1200">
                        <a:solidFill>
                          <a:srgbClr val="333333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+mn-cs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buNone/>
                      </a:pPr>
                      <a:r>
                        <a:rPr lang="en-US" sz="1000" b="1" kern="1200" dirty="0">
                          <a:solidFill>
                            <a:srgbClr val="333333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+mn-cs"/>
                        </a:rPr>
                        <a:t>25pF</a:t>
                      </a:r>
                      <a:endParaRPr lang="en-US" altLang="en-US" sz="1000" b="1" kern="1200" dirty="0">
                        <a:solidFill>
                          <a:srgbClr val="333333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+mn-cs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buNone/>
                      </a:pPr>
                      <a:r>
                        <a:rPr lang="en-US" sz="1000" b="1" kern="1200">
                          <a:solidFill>
                            <a:srgbClr val="333333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+mn-cs"/>
                        </a:rPr>
                        <a:t>1pF</a:t>
                      </a:r>
                      <a:endParaRPr lang="en-US" altLang="en-US" sz="1000" b="1" kern="1200">
                        <a:solidFill>
                          <a:srgbClr val="333333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+mn-cs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buNone/>
                      </a:pPr>
                      <a:r>
                        <a:rPr lang="en-US" sz="1000" b="1" kern="1200" dirty="0">
                          <a:solidFill>
                            <a:srgbClr val="333333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+mn-cs"/>
                        </a:rPr>
                        <a:t>-</a:t>
                      </a:r>
                      <a:r>
                        <a:rPr lang="en-US" sz="1000" b="1" kern="1200" dirty="0" smtClean="0">
                          <a:solidFill>
                            <a:srgbClr val="333333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+mn-cs"/>
                        </a:rPr>
                        <a:t>55-150℃</a:t>
                      </a:r>
                      <a:endParaRPr lang="en-US" altLang="en-US" sz="1000" b="1" kern="1200" dirty="0">
                        <a:solidFill>
                          <a:srgbClr val="333333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+mn-cs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buNone/>
                      </a:pPr>
                      <a:r>
                        <a:rPr lang="en-US" sz="1000" b="1" kern="1200" dirty="0">
                          <a:solidFill>
                            <a:srgbClr val="333333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+mn-cs"/>
                        </a:rPr>
                        <a:t>4.5℃/W</a:t>
                      </a:r>
                      <a:endParaRPr lang="en-US" altLang="en-US" sz="1000" b="1" kern="1200" dirty="0">
                        <a:solidFill>
                          <a:srgbClr val="333333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+mn-cs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buNone/>
                      </a:pPr>
                      <a:r>
                        <a:rPr lang="en-US" sz="1000" b="1" kern="1200">
                          <a:solidFill>
                            <a:srgbClr val="333333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+mn-cs"/>
                        </a:rPr>
                        <a:t>50℃/W</a:t>
                      </a:r>
                      <a:endParaRPr lang="en-US" altLang="en-US" sz="1000" b="1" kern="1200">
                        <a:solidFill>
                          <a:srgbClr val="333333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+mn-cs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buNone/>
                      </a:pPr>
                      <a:r>
                        <a:rPr lang="en-US" sz="1000" b="1" kern="1200">
                          <a:solidFill>
                            <a:srgbClr val="333333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+mn-cs"/>
                        </a:rPr>
                        <a:t>DFN8X8-2L DFN5X6-2L</a:t>
                      </a:r>
                      <a:endParaRPr lang="en-US" altLang="en-US" sz="1000" b="1" kern="1200">
                        <a:solidFill>
                          <a:srgbClr val="333333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+mn-cs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4000"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buNone/>
                      </a:pPr>
                      <a:r>
                        <a:rPr lang="en-US" sz="1000" b="1" kern="1200" dirty="0">
                          <a:solidFill>
                            <a:srgbClr val="333333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+mn-cs"/>
                        </a:rPr>
                        <a:t>HMN11N65D</a:t>
                      </a:r>
                      <a:endParaRPr lang="en-US" altLang="en-US" sz="1000" b="1" kern="1200" dirty="0">
                        <a:solidFill>
                          <a:srgbClr val="333333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+mn-cs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buNone/>
                      </a:pPr>
                      <a:r>
                        <a:rPr lang="zh-CN" sz="1000" b="1" kern="1200" dirty="0">
                          <a:solidFill>
                            <a:srgbClr val="333333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+mn-cs"/>
                        </a:rPr>
                        <a:t>N</a:t>
                      </a:r>
                      <a:r>
                        <a:rPr lang="en-US" altLang="zh-CN" sz="1000" b="1" kern="1200" dirty="0">
                          <a:solidFill>
                            <a:srgbClr val="333333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+mn-cs"/>
                        </a:rPr>
                        <a:t>ch</a:t>
                      </a:r>
                      <a:endParaRPr lang="en-US" altLang="zh-CN" sz="1000" b="1" kern="1200" dirty="0">
                        <a:solidFill>
                          <a:srgbClr val="333333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+mn-cs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buNone/>
                      </a:pPr>
                      <a:r>
                        <a:rPr lang="zh-CN" sz="1000" b="1" dirty="0">
                          <a:solidFill>
                            <a:srgbClr val="333333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D-mode</a:t>
                      </a:r>
                      <a:r>
                        <a:rPr lang="en-US" altLang="zh-CN" sz="1000" b="1" dirty="0" smtClean="0">
                          <a:solidFill>
                            <a:srgbClr val="333333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        integrated a </a:t>
                      </a:r>
                      <a:r>
                        <a:rPr lang="zh-CN" sz="1000" b="1" dirty="0">
                          <a:solidFill>
                            <a:srgbClr val="333333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Si MOS</a:t>
                      </a:r>
                      <a:endParaRPr lang="zh-CN" altLang="en-US" sz="1000" b="1" kern="1200" dirty="0">
                        <a:solidFill>
                          <a:srgbClr val="333333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+mn-cs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buNone/>
                      </a:pPr>
                      <a:r>
                        <a:rPr lang="en-US" sz="1000" b="1" kern="1200" dirty="0">
                          <a:solidFill>
                            <a:srgbClr val="333333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+mn-cs"/>
                        </a:rPr>
                        <a:t>650V</a:t>
                      </a:r>
                      <a:endParaRPr lang="en-US" altLang="en-US" sz="1000" b="1" kern="1200" dirty="0">
                        <a:solidFill>
                          <a:srgbClr val="333333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+mn-cs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buNone/>
                      </a:pPr>
                      <a:r>
                        <a:rPr lang="en-US" sz="1000" b="1" kern="1200" dirty="0">
                          <a:solidFill>
                            <a:srgbClr val="333333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+mn-cs"/>
                        </a:rPr>
                        <a:t>1.65V</a:t>
                      </a:r>
                      <a:endParaRPr lang="en-US" altLang="en-US" sz="1000" b="1" kern="1200" dirty="0">
                        <a:solidFill>
                          <a:srgbClr val="333333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+mn-cs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buNone/>
                      </a:pPr>
                      <a:r>
                        <a:rPr lang="en-US" sz="1000" b="1" kern="1200" dirty="0" smtClean="0">
                          <a:solidFill>
                            <a:srgbClr val="333333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+mn-cs"/>
                        </a:rPr>
                        <a:t>11A</a:t>
                      </a:r>
                      <a:endParaRPr lang="en-US" altLang="en-US" sz="1000" b="1" kern="1200" dirty="0">
                        <a:solidFill>
                          <a:srgbClr val="333333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+mn-cs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buNone/>
                      </a:pPr>
                      <a:r>
                        <a:rPr lang="en-US" sz="1000" b="1" kern="1200" dirty="0">
                          <a:solidFill>
                            <a:srgbClr val="333333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+mn-cs"/>
                        </a:rPr>
                        <a:t>125 </a:t>
                      </a:r>
                      <a:r>
                        <a:rPr lang="en-US" sz="1000" b="1" kern="1200" dirty="0" err="1">
                          <a:solidFill>
                            <a:srgbClr val="333333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+mn-cs"/>
                        </a:rPr>
                        <a:t>mohm</a:t>
                      </a:r>
                      <a:endParaRPr lang="en-US" altLang="en-US" sz="1000" b="1" kern="1200" dirty="0">
                        <a:solidFill>
                          <a:srgbClr val="333333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+mn-cs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buNone/>
                      </a:pPr>
                      <a:r>
                        <a:rPr lang="en-US" sz="1000" b="1" kern="1200" dirty="0">
                          <a:solidFill>
                            <a:srgbClr val="333333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+mn-cs"/>
                        </a:rPr>
                        <a:t>20nC</a:t>
                      </a:r>
                      <a:endParaRPr lang="en-US" altLang="en-US" sz="1000" b="1" kern="1200" dirty="0">
                        <a:solidFill>
                          <a:srgbClr val="333333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+mn-cs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buNone/>
                      </a:pPr>
                      <a:r>
                        <a:rPr lang="en-US" sz="1000" b="1" kern="1200" dirty="0">
                          <a:solidFill>
                            <a:srgbClr val="333333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+mn-cs"/>
                        </a:rPr>
                        <a:t>56nC</a:t>
                      </a:r>
                      <a:endParaRPr lang="en-US" altLang="en-US" sz="1000" b="1" kern="1200" dirty="0">
                        <a:solidFill>
                          <a:srgbClr val="333333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+mn-cs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buNone/>
                      </a:pPr>
                      <a:r>
                        <a:rPr lang="en-US" sz="1000" b="1" kern="1200" dirty="0">
                          <a:solidFill>
                            <a:srgbClr val="333333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+mn-cs"/>
                        </a:rPr>
                        <a:t>1050pF</a:t>
                      </a:r>
                      <a:endParaRPr lang="en-US" altLang="en-US" sz="1000" b="1" kern="1200" dirty="0">
                        <a:solidFill>
                          <a:srgbClr val="333333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+mn-cs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buNone/>
                      </a:pPr>
                      <a:r>
                        <a:rPr lang="en-US" sz="1000" b="1" kern="1200" dirty="0">
                          <a:solidFill>
                            <a:srgbClr val="333333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+mn-cs"/>
                        </a:rPr>
                        <a:t>56pF</a:t>
                      </a:r>
                      <a:endParaRPr lang="en-US" altLang="en-US" sz="1000" b="1" kern="1200" dirty="0">
                        <a:solidFill>
                          <a:srgbClr val="333333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+mn-cs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buNone/>
                      </a:pPr>
                      <a:r>
                        <a:rPr lang="en-US" sz="1000" b="1" kern="1200" dirty="0">
                          <a:solidFill>
                            <a:srgbClr val="333333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+mn-cs"/>
                        </a:rPr>
                        <a:t>2pF</a:t>
                      </a:r>
                      <a:endParaRPr lang="en-US" altLang="en-US" sz="1000" b="1" kern="1200" dirty="0">
                        <a:solidFill>
                          <a:srgbClr val="333333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+mn-cs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buNone/>
                      </a:pPr>
                      <a:r>
                        <a:rPr lang="en-US" sz="1000" b="1" kern="1200" dirty="0">
                          <a:solidFill>
                            <a:srgbClr val="333333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+mn-cs"/>
                        </a:rPr>
                        <a:t>-</a:t>
                      </a:r>
                      <a:r>
                        <a:rPr lang="en-US" sz="1000" b="1" kern="1200" dirty="0" smtClean="0">
                          <a:solidFill>
                            <a:srgbClr val="333333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+mn-cs"/>
                        </a:rPr>
                        <a:t>55-150℃</a:t>
                      </a:r>
                      <a:endParaRPr lang="en-US" altLang="en-US" sz="1000" b="1" kern="1200" dirty="0">
                        <a:solidFill>
                          <a:srgbClr val="333333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+mn-cs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buNone/>
                      </a:pPr>
                      <a:r>
                        <a:rPr lang="en-US" sz="1000" b="1" kern="1200" dirty="0">
                          <a:solidFill>
                            <a:srgbClr val="333333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+mn-cs"/>
                        </a:rPr>
                        <a:t>1.8℃/W</a:t>
                      </a:r>
                      <a:endParaRPr lang="en-US" altLang="en-US" sz="1000" b="1" kern="1200" dirty="0">
                        <a:solidFill>
                          <a:srgbClr val="333333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+mn-cs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buNone/>
                      </a:pPr>
                      <a:r>
                        <a:rPr lang="en-US" sz="1000" b="1" kern="1200" dirty="0">
                          <a:solidFill>
                            <a:srgbClr val="333333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+mn-cs"/>
                        </a:rPr>
                        <a:t>50℃/W</a:t>
                      </a:r>
                      <a:endParaRPr lang="en-US" altLang="en-US" sz="1000" b="1" kern="1200" dirty="0">
                        <a:solidFill>
                          <a:srgbClr val="333333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+mn-cs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buNone/>
                      </a:pPr>
                      <a:r>
                        <a:rPr lang="en-US" sz="1000" b="1" kern="1200" dirty="0">
                          <a:solidFill>
                            <a:srgbClr val="333333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+mn-cs"/>
                        </a:rPr>
                        <a:t>DFN8X8-2L</a:t>
                      </a:r>
                      <a:endParaRPr lang="en-US" altLang="en-US" sz="1000" b="1" kern="1200" dirty="0">
                        <a:solidFill>
                          <a:srgbClr val="333333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+mn-cs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2" name="副标题 11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245110" y="3246755"/>
            <a:ext cx="8650605" cy="1306195"/>
          </a:xfrm>
        </p:spPr>
        <p:txBody>
          <a:bodyPr>
            <a:normAutofit lnSpcReduction="20000"/>
          </a:bodyPr>
          <a:lstStyle/>
          <a:p>
            <a:pPr algn="l"/>
            <a:r>
              <a:rPr lang="en-US" altLang="zh-CN" sz="1500" b="1" dirty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Advantage</a:t>
            </a:r>
            <a:r>
              <a:rPr lang="zh-CN" altLang="en-US" sz="1500" b="1" dirty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：</a:t>
            </a:r>
            <a:r>
              <a:rPr lang="en-US" altLang="zh-CN" sz="1450" dirty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D-mode structure</a:t>
            </a:r>
            <a:r>
              <a:rPr lang="zh-CN" altLang="en-US" sz="1450" dirty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，</a:t>
            </a:r>
            <a:r>
              <a:rPr sz="1450" dirty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package with Si Depletion Mode MOSFET，simple application circuit，can directly replace America Transphorm-Brand products，faster switch speed，ultra low Qg，wider Gate safety margin，strongger  noise immunity</a:t>
            </a:r>
            <a:r>
              <a:rPr lang="zh-CN" altLang="en-US" sz="1450" dirty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en-US" altLang="zh-CN" sz="1450" dirty="0">
              <a:solidFill>
                <a:schemeClr val="bg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l"/>
            <a:endParaRPr lang="en-US" altLang="zh-CN" sz="1450" dirty="0">
              <a:solidFill>
                <a:schemeClr val="bg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l"/>
            <a:r>
              <a:rPr lang="en-US" altLang="zh-CN" sz="1500" b="1" dirty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Application</a:t>
            </a:r>
            <a:r>
              <a:rPr lang="zh-CN" altLang="en-US" sz="1500" b="1" dirty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：</a:t>
            </a:r>
            <a:r>
              <a:rPr sz="1450" dirty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GaN fast charger</a:t>
            </a:r>
            <a:r>
              <a:rPr lang="en-US" sz="1450" dirty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sz="1450" dirty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en-US" sz="1450" dirty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sz="1450" dirty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QR fast charger</a:t>
            </a:r>
            <a:r>
              <a:rPr lang="en-US" sz="1450" dirty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sz="1450" dirty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en-US" sz="1450" dirty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sz="1450" dirty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LLC power supply</a:t>
            </a:r>
            <a:r>
              <a:rPr lang="en-US" sz="1450" dirty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sz="1450" dirty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en-US" sz="1450" dirty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sz="1450" dirty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charger</a:t>
            </a:r>
            <a:r>
              <a:rPr lang="en-US" sz="1450" dirty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sz="1450" dirty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en-US" sz="1450" dirty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sz="1450" dirty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adapter</a:t>
            </a:r>
            <a:r>
              <a:rPr lang="en-US" sz="1450" dirty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sz="1450" dirty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en-US" sz="1450" dirty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sz="1450" dirty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solor inverter</a:t>
            </a:r>
            <a:r>
              <a:rPr lang="en-US" sz="1450" dirty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sz="1450" dirty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en-US" sz="1450" dirty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sz="1450" dirty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switch power supply</a:t>
            </a:r>
            <a:endParaRPr sz="1450" dirty="0">
              <a:solidFill>
                <a:schemeClr val="bg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/>
              <a:t>1-3</a:t>
            </a:r>
            <a:endParaRPr lang="en-US" altLang="zh-CN" dirty="0"/>
          </a:p>
        </p:txBody>
      </p:sp>
      <p:sp>
        <p:nvSpPr>
          <p:cNvPr id="8" name="TextBox 3"/>
          <p:cNvSpPr txBox="1"/>
          <p:nvPr>
            <p:custDataLst>
              <p:tags r:id="rId1"/>
            </p:custDataLst>
          </p:nvPr>
        </p:nvSpPr>
        <p:spPr>
          <a:xfrm>
            <a:off x="5848350" y="100330"/>
            <a:ext cx="873125" cy="41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 kern="20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方正综艺简体" panose="03000509000000000000" charset="-122"/>
                <a:sym typeface="+mn-ea"/>
              </a:rPr>
              <a:t>IGBT</a:t>
            </a:r>
            <a:endParaRPr lang="zh-CN" altLang="en-US" sz="2100" b="1" kern="20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方正综艺简体" panose="03000509000000000000" charset="-122"/>
              <a:sym typeface="+mn-ea"/>
            </a:endParaRPr>
          </a:p>
        </p:txBody>
      </p:sp>
      <p:graphicFrame>
        <p:nvGraphicFramePr>
          <p:cNvPr id="5" name="表格 4"/>
          <p:cNvGraphicFramePr/>
          <p:nvPr>
            <p:custDataLst>
              <p:tags r:id="rId2"/>
            </p:custDataLst>
          </p:nvPr>
        </p:nvGraphicFramePr>
        <p:xfrm>
          <a:off x="228600" y="590550"/>
          <a:ext cx="8686800" cy="3596599"/>
        </p:xfrm>
        <a:graphic>
          <a:graphicData uri="http://schemas.openxmlformats.org/drawingml/2006/table">
            <a:tbl>
              <a:tblPr/>
              <a:tblGrid>
                <a:gridCol w="1066800"/>
                <a:gridCol w="1143000"/>
                <a:gridCol w="533400"/>
                <a:gridCol w="457200"/>
                <a:gridCol w="533400"/>
                <a:gridCol w="609600"/>
                <a:gridCol w="609600"/>
                <a:gridCol w="533400"/>
                <a:gridCol w="533400"/>
                <a:gridCol w="1219200"/>
                <a:gridCol w="1447800"/>
              </a:tblGrid>
              <a:tr h="355685">
                <a:tc gridSpan="8">
                  <a:txBody>
                    <a:bodyPr/>
                    <a:lstStyle/>
                    <a:p>
                      <a:pPr marL="0" algn="l" defTabSz="685800" rtl="0" eaLnBrk="1" latinLnBrk="0" hangingPunct="1">
                        <a:lnSpc>
                          <a:spcPct val="12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zh-CN" sz="1650" b="1" kern="1200" dirty="0">
                          <a:solidFill>
                            <a:schemeClr val="bg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cs typeface="+mn-cs"/>
                        </a:rPr>
                        <a:t>IGBT</a:t>
                      </a:r>
                      <a:endParaRPr lang="zh-CN" sz="1650" b="1" kern="1200" dirty="0">
                        <a:solidFill>
                          <a:schemeClr val="bg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微软雅黑" panose="020B0503020204020204" charset="-122"/>
                        <a:cs typeface="+mn-cs"/>
                      </a:endParaRPr>
                    </a:p>
                  </a:txBody>
                  <a:tcPr marL="6984" marR="6984" marT="6984" marB="25144" anchor="ctr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en-US" sz="770" b="1">
                        <a:solidFill>
                          <a:srgbClr val="161616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en-US" sz="770" b="1">
                        <a:solidFill>
                          <a:srgbClr val="161616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en-US" sz="770" b="1">
                        <a:solidFill>
                          <a:srgbClr val="161616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6416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 b="1" dirty="0">
                          <a:solidFill>
                            <a:srgbClr val="FFFFF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Part Number</a:t>
                      </a:r>
                      <a:endParaRPr lang="en-US" altLang="zh-CN" sz="1000" b="1" dirty="0">
                        <a:solidFill>
                          <a:srgbClr val="FFFFF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1000" b="1" dirty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Polarity</a:t>
                      </a:r>
                      <a:endParaRPr lang="zh-CN" altLang="en-US" sz="1000" b="1">
                        <a:solidFill>
                          <a:srgbClr val="FFFFF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FFFFFF"/>
                          </a:solidFill>
                          <a:latin typeface="微软雅黑" panose="020B0503020204020204" charset="-122"/>
                        </a:rPr>
                        <a:t>Vces (Max)</a:t>
                      </a:r>
                      <a:endParaRPr lang="en-US" altLang="en-US" sz="1000" b="1">
                        <a:solidFill>
                          <a:srgbClr val="FFFFFF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FFFFFF"/>
                          </a:solidFill>
                          <a:latin typeface="微软雅黑" panose="020B0503020204020204" charset="-122"/>
                        </a:rPr>
                        <a:t>Vges</a:t>
                      </a:r>
                      <a:endParaRPr lang="en-US" altLang="en-US" sz="1000" b="1">
                        <a:solidFill>
                          <a:srgbClr val="FFFFFF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 dirty="0" err="1">
                          <a:solidFill>
                            <a:srgbClr val="FFFFFF"/>
                          </a:solidFill>
                          <a:latin typeface="微软雅黑" panose="020B0503020204020204" charset="-122"/>
                        </a:rPr>
                        <a:t>Vge</a:t>
                      </a: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微软雅黑" panose="020B0503020204020204" charset="-122"/>
                        </a:rPr>
                        <a:t> (</a:t>
                      </a:r>
                      <a:r>
                        <a:rPr lang="en-US" sz="1000" b="1" dirty="0" err="1">
                          <a:solidFill>
                            <a:srgbClr val="FFFFFF"/>
                          </a:solidFill>
                          <a:latin typeface="微软雅黑" panose="020B0503020204020204" charset="-122"/>
                        </a:rPr>
                        <a:t>th</a:t>
                      </a: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微软雅黑" panose="020B0503020204020204" charset="-122"/>
                        </a:rPr>
                        <a:t>)</a:t>
                      </a:r>
                      <a:endParaRPr lang="en-US" altLang="en-US" sz="1000" b="1" dirty="0">
                        <a:solidFill>
                          <a:srgbClr val="FFFFFF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 dirty="0" err="1" smtClean="0">
                          <a:solidFill>
                            <a:srgbClr val="FFFFFF"/>
                          </a:solidFill>
                          <a:latin typeface="微软雅黑" panose="020B0503020204020204" charset="-122"/>
                        </a:rPr>
                        <a:t>Ic</a:t>
                      </a:r>
                      <a:r>
                        <a:rPr lang="en-US" sz="1000" b="1" dirty="0" smtClean="0">
                          <a:solidFill>
                            <a:srgbClr val="FFFFFF"/>
                          </a:solidFill>
                          <a:latin typeface="微软雅黑" panose="020B0503020204020204" charset="-122"/>
                        </a:rPr>
                        <a:t>(</a:t>
                      </a:r>
                      <a:r>
                        <a:rPr lang="en-US" sz="1000" b="1" dirty="0" err="1" smtClean="0">
                          <a:solidFill>
                            <a:srgbClr val="FFFFFF"/>
                          </a:solidFill>
                          <a:latin typeface="微软雅黑" panose="020B0503020204020204" charset="-122"/>
                        </a:rPr>
                        <a:t>Typ</a:t>
                      </a:r>
                      <a:r>
                        <a:rPr lang="en-US" sz="1000" b="1" dirty="0" smtClean="0">
                          <a:solidFill>
                            <a:srgbClr val="FFFFFF"/>
                          </a:solidFill>
                          <a:latin typeface="微软雅黑" panose="020B0503020204020204" charset="-122"/>
                        </a:rPr>
                        <a:t>/ 100</a:t>
                      </a: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微软雅黑" panose="020B0503020204020204" charset="-122"/>
                        </a:rPr>
                        <a:t>℃)</a:t>
                      </a:r>
                      <a:endParaRPr lang="en-US" altLang="en-US" sz="1000" b="1" dirty="0">
                        <a:solidFill>
                          <a:srgbClr val="FFFFFF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 dirty="0" err="1" smtClean="0">
                          <a:solidFill>
                            <a:srgbClr val="FFFFFF"/>
                          </a:solidFill>
                          <a:latin typeface="微软雅黑" panose="020B0503020204020204" charset="-122"/>
                        </a:rPr>
                        <a:t>Ic</a:t>
                      </a:r>
                      <a:r>
                        <a:rPr lang="en-US" sz="1000" b="1" dirty="0" smtClean="0">
                          <a:solidFill>
                            <a:srgbClr val="FFFFFF"/>
                          </a:solidFill>
                          <a:latin typeface="微软雅黑" panose="020B0503020204020204" charset="-122"/>
                        </a:rPr>
                        <a:t>(Max/ 25</a:t>
                      </a: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微软雅黑" panose="020B0503020204020204" charset="-122"/>
                        </a:rPr>
                        <a:t>℃)</a:t>
                      </a:r>
                      <a:endParaRPr lang="en-US" altLang="en-US" sz="1000" b="1" dirty="0">
                        <a:solidFill>
                          <a:srgbClr val="FFFFFF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FFFFFF"/>
                          </a:solidFill>
                          <a:latin typeface="微软雅黑" panose="020B0503020204020204" charset="-122"/>
                        </a:rPr>
                        <a:t>Icm MAX</a:t>
                      </a:r>
                      <a:endParaRPr lang="en-US" altLang="en-US" sz="1000" b="1">
                        <a:solidFill>
                          <a:srgbClr val="FFFFFF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FFFFFF"/>
                          </a:solidFill>
                          <a:latin typeface="微软雅黑" panose="020B0503020204020204" charset="-122"/>
                        </a:rPr>
                        <a:t>Pd MAX</a:t>
                      </a:r>
                      <a:endParaRPr lang="en-US" altLang="en-US" sz="1000" b="1">
                        <a:solidFill>
                          <a:srgbClr val="FFFFFF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en-US" sz="1000" b="1">
                          <a:solidFill>
                            <a:srgbClr val="FFFFFF"/>
                          </a:solidFill>
                          <a:latin typeface="微软雅黑" panose="020B0503020204020204" charset="-122"/>
                        </a:rPr>
                        <a:t>Package</a:t>
                      </a:r>
                      <a:endParaRPr lang="en-US" altLang="en-US" sz="1000" b="1">
                        <a:solidFill>
                          <a:srgbClr val="FFFFFF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 b="1">
                          <a:solidFill>
                            <a:srgbClr val="FFFFF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Application</a:t>
                      </a:r>
                      <a:endParaRPr lang="en-US" altLang="zh-CN" sz="1000" b="1">
                        <a:solidFill>
                          <a:srgbClr val="FFFFF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</a:tr>
              <a:tr h="398145"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buNone/>
                      </a:pPr>
                      <a:r>
                        <a:rPr lang="en-US" sz="1000" b="1" kern="1200" dirty="0" smtClean="0">
                          <a:solidFill>
                            <a:srgbClr val="333333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+mn-cs"/>
                        </a:rPr>
                        <a:t>HMG20N65/F/D</a:t>
                      </a:r>
                      <a:endParaRPr lang="en-US" altLang="en-US" sz="1000" b="1" kern="1200" dirty="0">
                        <a:solidFill>
                          <a:srgbClr val="333333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+mn-cs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sz="1000" b="1" kern="1200" dirty="0" smtClean="0">
                          <a:solidFill>
                            <a:srgbClr val="333333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+mn-cs"/>
                        </a:rPr>
                        <a:t>N-IGBT / TrenchSop</a:t>
                      </a:r>
                      <a:endParaRPr sz="1000" b="1" kern="1200" dirty="0" smtClean="0">
                        <a:solidFill>
                          <a:srgbClr val="333333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+mn-cs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buNone/>
                      </a:pPr>
                      <a:r>
                        <a:rPr lang="en-US" sz="1000" b="1" kern="1200" dirty="0">
                          <a:solidFill>
                            <a:srgbClr val="333333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+mn-cs"/>
                        </a:rPr>
                        <a:t>650V</a:t>
                      </a:r>
                      <a:endParaRPr lang="en-US" altLang="en-US" sz="1000" b="1" kern="1200" dirty="0">
                        <a:solidFill>
                          <a:srgbClr val="333333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+mn-cs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buNone/>
                      </a:pPr>
                      <a:r>
                        <a:rPr lang="en-US" sz="1000" b="1" kern="1200" dirty="0">
                          <a:solidFill>
                            <a:srgbClr val="333333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+mn-cs"/>
                        </a:rPr>
                        <a:t>30V</a:t>
                      </a:r>
                      <a:endParaRPr lang="en-US" altLang="en-US" sz="1000" b="1" kern="1200" dirty="0">
                        <a:solidFill>
                          <a:srgbClr val="333333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+mn-cs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buNone/>
                      </a:pPr>
                      <a:r>
                        <a:rPr lang="en-US" sz="1000" b="1" kern="1200" dirty="0">
                          <a:solidFill>
                            <a:srgbClr val="333333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+mn-cs"/>
                        </a:rPr>
                        <a:t>5V</a:t>
                      </a:r>
                      <a:endParaRPr lang="en-US" altLang="en-US" sz="1000" b="1" kern="1200" dirty="0">
                        <a:solidFill>
                          <a:srgbClr val="333333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+mn-cs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buNone/>
                      </a:pPr>
                      <a:r>
                        <a:rPr lang="en-US" sz="1000" b="1" kern="1200">
                          <a:solidFill>
                            <a:srgbClr val="333333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+mn-cs"/>
                        </a:rPr>
                        <a:t>20A</a:t>
                      </a:r>
                      <a:endParaRPr lang="en-US" altLang="en-US" sz="1000" b="1" kern="1200">
                        <a:solidFill>
                          <a:srgbClr val="333333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+mn-cs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buNone/>
                      </a:pPr>
                      <a:r>
                        <a:rPr lang="en-US" sz="1000" b="1" kern="1200" dirty="0">
                          <a:solidFill>
                            <a:srgbClr val="333333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+mn-cs"/>
                        </a:rPr>
                        <a:t>40A</a:t>
                      </a:r>
                      <a:endParaRPr lang="en-US" altLang="en-US" sz="1000" b="1" kern="1200" dirty="0">
                        <a:solidFill>
                          <a:srgbClr val="333333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+mn-cs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buNone/>
                      </a:pPr>
                      <a:r>
                        <a:rPr lang="en-US" sz="1000" b="1" kern="1200">
                          <a:solidFill>
                            <a:srgbClr val="333333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+mn-cs"/>
                        </a:rPr>
                        <a:t>80A</a:t>
                      </a:r>
                      <a:endParaRPr lang="en-US" altLang="en-US" sz="1000" b="1" kern="1200">
                        <a:solidFill>
                          <a:srgbClr val="333333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+mn-cs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buNone/>
                      </a:pPr>
                      <a:r>
                        <a:rPr lang="en-US" sz="1000" b="1" kern="1200">
                          <a:solidFill>
                            <a:srgbClr val="333333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+mn-cs"/>
                        </a:rPr>
                        <a:t>105W</a:t>
                      </a:r>
                      <a:endParaRPr lang="en-US" altLang="en-US" sz="1000" b="1" kern="1200">
                        <a:solidFill>
                          <a:srgbClr val="333333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+mn-cs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buNone/>
                      </a:pPr>
                      <a:r>
                        <a:rPr lang="en-US" sz="1000" b="1" kern="1200" dirty="0" smtClean="0">
                          <a:solidFill>
                            <a:srgbClr val="333333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+mn-cs"/>
                        </a:rPr>
                        <a:t>TO-220/TO-220F/              </a:t>
                      </a:r>
                      <a:r>
                        <a:rPr lang="en-US" sz="1000" b="1" kern="1200" dirty="0">
                          <a:solidFill>
                            <a:srgbClr val="333333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+mn-cs"/>
                        </a:rPr>
                        <a:t>TO-263</a:t>
                      </a:r>
                      <a:endParaRPr lang="en-US" altLang="en-US" sz="1000" b="1" kern="1200" dirty="0">
                        <a:solidFill>
                          <a:srgbClr val="333333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+mn-cs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buNone/>
                      </a:pPr>
                      <a:r>
                        <a:rPr lang="en-US" altLang="zh-CN" sz="800" dirty="0" smtClean="0">
                          <a:solidFill>
                            <a:schemeClr val="bg1">
                              <a:lumMod val="85000"/>
                              <a:lumOff val="15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Frequency converter</a:t>
                      </a:r>
                      <a:r>
                        <a:rPr lang="zh-CN" altLang="zh-CN" sz="800" dirty="0" smtClean="0">
                          <a:solidFill>
                            <a:schemeClr val="bg1">
                              <a:lumMod val="85000"/>
                              <a:lumOff val="15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/</a:t>
                      </a:r>
                      <a:r>
                        <a:rPr lang="en-US" altLang="zh-CN" sz="800" dirty="0" smtClean="0">
                          <a:solidFill>
                            <a:schemeClr val="bg1">
                              <a:lumMod val="85000"/>
                              <a:lumOff val="15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 Appliance</a:t>
                      </a:r>
                      <a:r>
                        <a:rPr lang="zh-CN" altLang="zh-CN" sz="800" dirty="0" smtClean="0">
                          <a:solidFill>
                            <a:schemeClr val="bg1">
                              <a:lumMod val="85000"/>
                              <a:lumOff val="15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/</a:t>
                      </a:r>
                      <a:r>
                        <a:rPr lang="en-US" altLang="zh-CN" sz="800" dirty="0" smtClean="0">
                          <a:solidFill>
                            <a:schemeClr val="bg1">
                              <a:lumMod val="85000"/>
                              <a:lumOff val="15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Moto driver medi-high-freq products</a:t>
                      </a:r>
                      <a:endParaRPr lang="zh-CN" altLang="zh-CN" sz="800" b="1" kern="1200" dirty="0" smtClean="0">
                        <a:solidFill>
                          <a:schemeClr val="bg1">
                            <a:lumMod val="85000"/>
                            <a:lumOff val="15000"/>
                          </a:schemeClr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+mn-cs"/>
                        <a:sym typeface="+mn-ea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2195"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buNone/>
                      </a:pPr>
                      <a:r>
                        <a:rPr lang="en-US" sz="1000" b="1" kern="1200">
                          <a:solidFill>
                            <a:srgbClr val="333333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+mn-cs"/>
                        </a:rPr>
                        <a:t>HMG40N65AT</a:t>
                      </a:r>
                      <a:endParaRPr lang="en-US" altLang="en-US" sz="1000" b="1" kern="1200">
                        <a:solidFill>
                          <a:srgbClr val="333333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+mn-cs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buNone/>
                      </a:pPr>
                      <a:r>
                        <a:rPr lang="zh-CN" sz="1000" b="1" kern="1200" dirty="0">
                          <a:solidFill>
                            <a:srgbClr val="333333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+mn-cs"/>
                        </a:rPr>
                        <a:t>N-IGBT / TrenchSop</a:t>
                      </a:r>
                      <a:endParaRPr lang="zh-CN" sz="1000" b="1" kern="1200" dirty="0">
                        <a:solidFill>
                          <a:srgbClr val="333333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+mn-cs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buNone/>
                      </a:pPr>
                      <a:r>
                        <a:rPr lang="en-US" sz="1000" b="1" kern="1200" dirty="0">
                          <a:solidFill>
                            <a:srgbClr val="333333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+mn-cs"/>
                        </a:rPr>
                        <a:t>650V</a:t>
                      </a:r>
                      <a:endParaRPr lang="en-US" altLang="en-US" sz="1000" b="1" kern="1200" dirty="0">
                        <a:solidFill>
                          <a:srgbClr val="333333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+mn-cs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buNone/>
                      </a:pPr>
                      <a:r>
                        <a:rPr lang="en-US" sz="1000" b="1" kern="1200" dirty="0">
                          <a:solidFill>
                            <a:srgbClr val="333333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+mn-cs"/>
                        </a:rPr>
                        <a:t>20V</a:t>
                      </a:r>
                      <a:endParaRPr lang="en-US" altLang="en-US" sz="1000" b="1" kern="1200" dirty="0">
                        <a:solidFill>
                          <a:srgbClr val="333333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+mn-cs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buNone/>
                      </a:pPr>
                      <a:r>
                        <a:rPr lang="en-US" sz="1000" b="1" kern="1200" dirty="0">
                          <a:solidFill>
                            <a:srgbClr val="333333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+mn-cs"/>
                        </a:rPr>
                        <a:t>5V</a:t>
                      </a:r>
                      <a:endParaRPr lang="en-US" altLang="en-US" sz="1000" b="1" kern="1200" dirty="0">
                        <a:solidFill>
                          <a:srgbClr val="333333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+mn-cs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buNone/>
                      </a:pPr>
                      <a:r>
                        <a:rPr lang="en-US" sz="1000" b="1" kern="1200" dirty="0">
                          <a:solidFill>
                            <a:srgbClr val="333333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+mn-cs"/>
                        </a:rPr>
                        <a:t>40A</a:t>
                      </a:r>
                      <a:endParaRPr lang="en-US" altLang="en-US" sz="1000" b="1" kern="1200" dirty="0">
                        <a:solidFill>
                          <a:srgbClr val="333333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+mn-cs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buNone/>
                      </a:pPr>
                      <a:r>
                        <a:rPr lang="en-US" sz="1000" b="1" kern="1200" dirty="0">
                          <a:solidFill>
                            <a:srgbClr val="333333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+mn-cs"/>
                        </a:rPr>
                        <a:t>80A</a:t>
                      </a:r>
                      <a:endParaRPr lang="en-US" altLang="en-US" sz="1000" b="1" kern="1200" dirty="0">
                        <a:solidFill>
                          <a:srgbClr val="333333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+mn-cs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buNone/>
                      </a:pPr>
                      <a:r>
                        <a:rPr lang="en-US" sz="1000" b="1" kern="1200" dirty="0">
                          <a:solidFill>
                            <a:srgbClr val="333333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+mn-cs"/>
                        </a:rPr>
                        <a:t>120A</a:t>
                      </a:r>
                      <a:endParaRPr lang="en-US" altLang="en-US" sz="1000" b="1" kern="1200" dirty="0">
                        <a:solidFill>
                          <a:srgbClr val="333333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+mn-cs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buNone/>
                      </a:pPr>
                      <a:r>
                        <a:rPr lang="en-US" sz="1000" b="1" kern="1200">
                          <a:solidFill>
                            <a:srgbClr val="333333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+mn-cs"/>
                        </a:rPr>
                        <a:t>155W</a:t>
                      </a:r>
                      <a:endParaRPr lang="en-US" altLang="en-US" sz="1000" b="1" kern="1200">
                        <a:solidFill>
                          <a:srgbClr val="333333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+mn-cs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buNone/>
                      </a:pPr>
                      <a:r>
                        <a:rPr lang="en-US" sz="1000" b="1" kern="1200" dirty="0">
                          <a:solidFill>
                            <a:srgbClr val="333333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+mn-cs"/>
                        </a:rPr>
                        <a:t>TO-247</a:t>
                      </a:r>
                      <a:endParaRPr lang="en-US" altLang="en-US" sz="1000" b="1" kern="1200" dirty="0">
                        <a:solidFill>
                          <a:srgbClr val="333333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+mn-cs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buNone/>
                      </a:pPr>
                      <a:r>
                        <a:rPr lang="en-US" altLang="zh-CN" sz="800" dirty="0" smtClean="0">
                          <a:solidFill>
                            <a:schemeClr val="bg1">
                              <a:lumMod val="85000"/>
                              <a:lumOff val="15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Frequency converter</a:t>
                      </a:r>
                      <a:r>
                        <a:rPr lang="zh-CN" altLang="zh-CN" sz="800" dirty="0" smtClean="0">
                          <a:solidFill>
                            <a:schemeClr val="bg1">
                              <a:lumMod val="85000"/>
                              <a:lumOff val="15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/</a:t>
                      </a:r>
                      <a:r>
                        <a:rPr lang="en-US" altLang="zh-CN" sz="800" dirty="0" smtClean="0">
                          <a:solidFill>
                            <a:schemeClr val="bg1">
                              <a:lumMod val="85000"/>
                              <a:lumOff val="15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 Appliance/Moto driver medi-high-freq products</a:t>
                      </a:r>
                      <a:endParaRPr lang="zh-CN" altLang="en-US" sz="800" b="1" kern="1200" dirty="0">
                        <a:solidFill>
                          <a:srgbClr val="333333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+mn-cs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4967"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buNone/>
                      </a:pPr>
                      <a:r>
                        <a:rPr lang="en-US" sz="1000" b="1" kern="1200">
                          <a:solidFill>
                            <a:srgbClr val="333333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+mn-cs"/>
                        </a:rPr>
                        <a:t>HMG40N65FT</a:t>
                      </a:r>
                      <a:endParaRPr lang="en-US" altLang="en-US" sz="1000" b="1" kern="1200">
                        <a:solidFill>
                          <a:srgbClr val="333333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+mn-cs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buNone/>
                      </a:pPr>
                      <a:r>
                        <a:rPr sz="1000" b="1" kern="1200" dirty="0">
                          <a:solidFill>
                            <a:srgbClr val="333333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+mn-cs"/>
                        </a:rPr>
                        <a:t>N-IGBT /</a:t>
                      </a:r>
                      <a:r>
                        <a:rPr lang="en-US" sz="1000" b="1" kern="1200" dirty="0">
                          <a:solidFill>
                            <a:srgbClr val="333333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+mn-cs"/>
                        </a:rPr>
                        <a:t> High-speed switch</a:t>
                      </a:r>
                      <a:r>
                        <a:rPr sz="1000" b="1" kern="1200" dirty="0">
                          <a:solidFill>
                            <a:srgbClr val="333333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+mn-cs"/>
                        </a:rPr>
                        <a:t> TrenchSop</a:t>
                      </a:r>
                      <a:endParaRPr sz="1000" b="1" kern="1200" dirty="0">
                        <a:solidFill>
                          <a:srgbClr val="333333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+mn-cs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buNone/>
                      </a:pPr>
                      <a:r>
                        <a:rPr lang="en-US" sz="1000" b="1" kern="1200" dirty="0">
                          <a:solidFill>
                            <a:srgbClr val="333333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+mn-cs"/>
                        </a:rPr>
                        <a:t>650V</a:t>
                      </a:r>
                      <a:endParaRPr lang="en-US" altLang="en-US" sz="1000" b="1" kern="1200" dirty="0">
                        <a:solidFill>
                          <a:srgbClr val="333333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+mn-cs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buNone/>
                      </a:pPr>
                      <a:r>
                        <a:rPr lang="en-US" sz="1000" b="1" kern="1200" dirty="0">
                          <a:solidFill>
                            <a:srgbClr val="333333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+mn-cs"/>
                        </a:rPr>
                        <a:t>20V</a:t>
                      </a:r>
                      <a:endParaRPr lang="en-US" altLang="en-US" sz="1000" b="1" kern="1200" dirty="0">
                        <a:solidFill>
                          <a:srgbClr val="333333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+mn-cs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buNone/>
                      </a:pPr>
                      <a:r>
                        <a:rPr lang="en-US" sz="1000" b="1" kern="1200" dirty="0">
                          <a:solidFill>
                            <a:srgbClr val="333333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+mn-cs"/>
                        </a:rPr>
                        <a:t>5V</a:t>
                      </a:r>
                      <a:endParaRPr lang="en-US" altLang="en-US" sz="1000" b="1" kern="1200" dirty="0">
                        <a:solidFill>
                          <a:srgbClr val="333333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+mn-cs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buNone/>
                      </a:pPr>
                      <a:r>
                        <a:rPr lang="en-US" sz="1000" b="1" kern="1200" dirty="0">
                          <a:solidFill>
                            <a:srgbClr val="333333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+mn-cs"/>
                        </a:rPr>
                        <a:t>40A</a:t>
                      </a:r>
                      <a:endParaRPr lang="en-US" altLang="en-US" sz="1000" b="1" kern="1200" dirty="0">
                        <a:solidFill>
                          <a:srgbClr val="333333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+mn-cs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buNone/>
                      </a:pPr>
                      <a:r>
                        <a:rPr lang="en-US" sz="1000" b="1" kern="1200" dirty="0">
                          <a:solidFill>
                            <a:srgbClr val="333333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+mn-cs"/>
                        </a:rPr>
                        <a:t>80A</a:t>
                      </a:r>
                      <a:endParaRPr lang="en-US" altLang="en-US" sz="1000" b="1" kern="1200" dirty="0">
                        <a:solidFill>
                          <a:srgbClr val="333333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+mn-cs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buNone/>
                      </a:pPr>
                      <a:r>
                        <a:rPr lang="en-US" sz="1000" b="1" kern="1200" dirty="0">
                          <a:solidFill>
                            <a:srgbClr val="333333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+mn-cs"/>
                        </a:rPr>
                        <a:t>120A</a:t>
                      </a:r>
                      <a:endParaRPr lang="en-US" altLang="en-US" sz="1000" b="1" kern="1200" dirty="0">
                        <a:solidFill>
                          <a:srgbClr val="333333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+mn-cs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buNone/>
                      </a:pPr>
                      <a:r>
                        <a:rPr lang="en-US" sz="1000" b="1" kern="1200" dirty="0">
                          <a:solidFill>
                            <a:srgbClr val="333333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+mn-cs"/>
                        </a:rPr>
                        <a:t>155W</a:t>
                      </a:r>
                      <a:endParaRPr lang="en-US" altLang="en-US" sz="1000" b="1" kern="1200" dirty="0">
                        <a:solidFill>
                          <a:srgbClr val="333333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+mn-cs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buNone/>
                      </a:pPr>
                      <a:r>
                        <a:rPr lang="en-US" sz="1000" b="1" kern="1200" dirty="0">
                          <a:solidFill>
                            <a:srgbClr val="333333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+mn-cs"/>
                        </a:rPr>
                        <a:t>TO-247</a:t>
                      </a:r>
                      <a:endParaRPr lang="en-US" altLang="en-US" sz="1000" b="1" kern="1200" dirty="0">
                        <a:solidFill>
                          <a:srgbClr val="333333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+mn-cs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buNone/>
                      </a:pPr>
                      <a:r>
                        <a:rPr lang="en-US" altLang="zh-CN" sz="800" dirty="0" smtClean="0">
                          <a:solidFill>
                            <a:schemeClr val="bg1">
                              <a:lumMod val="85000"/>
                              <a:lumOff val="15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 IH heater</a:t>
                      </a:r>
                      <a:r>
                        <a:rPr lang="zh-CN" altLang="zh-CN" sz="800" dirty="0" smtClean="0">
                          <a:solidFill>
                            <a:schemeClr val="bg1">
                              <a:lumMod val="85000"/>
                              <a:lumOff val="15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/</a:t>
                      </a:r>
                      <a:r>
                        <a:rPr lang="en-US" altLang="zh-CN" sz="800" dirty="0" smtClean="0">
                          <a:solidFill>
                            <a:schemeClr val="bg1">
                              <a:lumMod val="85000"/>
                              <a:lumOff val="15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Inductor cooker</a:t>
                      </a:r>
                      <a:r>
                        <a:rPr lang="zh-CN" altLang="zh-CN" sz="800" dirty="0" smtClean="0">
                          <a:solidFill>
                            <a:schemeClr val="bg1">
                              <a:lumMod val="85000"/>
                              <a:lumOff val="15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/</a:t>
                      </a:r>
                      <a:r>
                        <a:rPr lang="en-US" altLang="zh-CN" sz="800" dirty="0" smtClean="0">
                          <a:solidFill>
                            <a:schemeClr val="bg1">
                              <a:lumMod val="85000"/>
                              <a:lumOff val="15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 Rice cooker</a:t>
                      </a:r>
                      <a:r>
                        <a:rPr lang="zh-CN" altLang="zh-CN" sz="800" dirty="0" smtClean="0">
                          <a:solidFill>
                            <a:schemeClr val="bg1">
                              <a:lumMod val="85000"/>
                              <a:lumOff val="15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/</a:t>
                      </a:r>
                      <a:r>
                        <a:rPr lang="en-US" altLang="zh-CN" sz="800" dirty="0" smtClean="0">
                          <a:solidFill>
                            <a:schemeClr val="bg1">
                              <a:lumMod val="85000"/>
                              <a:lumOff val="15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 Inverter </a:t>
                      </a:r>
                      <a:r>
                        <a:rPr lang="zh-CN" altLang="zh-CN" sz="800" dirty="0" smtClean="0">
                          <a:solidFill>
                            <a:schemeClr val="bg1">
                              <a:lumMod val="85000"/>
                              <a:lumOff val="15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/</a:t>
                      </a:r>
                      <a:r>
                        <a:rPr lang="en-US" altLang="zh-CN" sz="800" dirty="0" smtClean="0">
                          <a:solidFill>
                            <a:schemeClr val="bg1">
                              <a:lumMod val="85000"/>
                              <a:lumOff val="15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 Welding</a:t>
                      </a:r>
                      <a:r>
                        <a:rPr lang="zh-CN" altLang="zh-CN" sz="800" dirty="0" smtClean="0">
                          <a:solidFill>
                            <a:schemeClr val="bg1">
                              <a:lumMod val="85000"/>
                              <a:lumOff val="15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/UPS</a:t>
                      </a:r>
                      <a:r>
                        <a:rPr lang="en-US" altLang="zh-CN" sz="800" dirty="0" smtClean="0">
                          <a:solidFill>
                            <a:schemeClr val="bg1">
                              <a:lumMod val="85000"/>
                              <a:lumOff val="15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 </a:t>
                      </a:r>
                      <a:r>
                        <a:rPr lang="zh-CN" altLang="zh-CN" sz="800" dirty="0" smtClean="0">
                          <a:solidFill>
                            <a:schemeClr val="bg1">
                              <a:lumMod val="85000"/>
                              <a:lumOff val="15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/</a:t>
                      </a:r>
                      <a:r>
                        <a:rPr lang="en-US" altLang="zh-CN" sz="800" dirty="0" smtClean="0">
                          <a:solidFill>
                            <a:schemeClr val="bg1">
                              <a:lumMod val="85000"/>
                              <a:lumOff val="15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 </a:t>
                      </a:r>
                      <a:r>
                        <a:rPr lang="zh-CN" altLang="zh-CN" sz="800" dirty="0" smtClean="0">
                          <a:solidFill>
                            <a:schemeClr val="bg1">
                              <a:lumMod val="85000"/>
                              <a:lumOff val="15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PFC</a:t>
                      </a:r>
                      <a:r>
                        <a:rPr lang="en-US" altLang="zh-CN" sz="800" dirty="0" smtClean="0">
                          <a:solidFill>
                            <a:schemeClr val="bg1">
                              <a:lumMod val="85000"/>
                              <a:lumOff val="15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 high-freq products</a:t>
                      </a:r>
                      <a:endParaRPr lang="zh-CN" altLang="zh-CN" sz="800" b="1" kern="1200" dirty="0" smtClean="0">
                        <a:solidFill>
                          <a:schemeClr val="bg1">
                            <a:lumMod val="85000"/>
                            <a:lumOff val="15000"/>
                          </a:schemeClr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+mn-cs"/>
                        <a:sym typeface="+mn-ea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219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kern="1200" dirty="0">
                          <a:solidFill>
                            <a:srgbClr val="333333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+mn-cs"/>
                        </a:rPr>
                        <a:t>HMG75N65AT</a:t>
                      </a:r>
                      <a:endParaRPr lang="en-US" sz="1000" b="1" kern="1200" dirty="0">
                        <a:solidFill>
                          <a:srgbClr val="333333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sz="1000" b="1" kern="1200" dirty="0">
                          <a:solidFill>
                            <a:srgbClr val="333333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+mn-cs"/>
                        </a:rPr>
                        <a:t>N-IGBT / TrenchSop</a:t>
                      </a:r>
                      <a:endParaRPr sz="1000" b="1" kern="1200" dirty="0">
                        <a:solidFill>
                          <a:srgbClr val="333333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>
                          <a:solidFill>
                            <a:srgbClr val="333333"/>
                          </a:solidFill>
                          <a:latin typeface="微软雅黑" panose="020B0503020204020204" charset="-122"/>
                        </a:rPr>
                        <a:t>650V</a:t>
                      </a:r>
                      <a:endParaRPr lang="en-US" sz="1050" b="1" i="0" u="none" strike="noStrike">
                        <a:solidFill>
                          <a:srgbClr val="333333"/>
                        </a:solidFill>
                        <a:latin typeface="微软雅黑" panose="020B050302020402020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>
                          <a:solidFill>
                            <a:srgbClr val="333333"/>
                          </a:solidFill>
                          <a:latin typeface="微软雅黑" panose="020B0503020204020204" charset="-122"/>
                        </a:rPr>
                        <a:t>30V</a:t>
                      </a:r>
                      <a:endParaRPr lang="en-US" sz="1050" b="1" i="0" u="none" strike="noStrike">
                        <a:solidFill>
                          <a:srgbClr val="333333"/>
                        </a:solidFill>
                        <a:latin typeface="微软雅黑" panose="020B050302020402020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>
                          <a:solidFill>
                            <a:srgbClr val="333333"/>
                          </a:solidFill>
                          <a:latin typeface="微软雅黑" panose="020B0503020204020204" charset="-122"/>
                        </a:rPr>
                        <a:t>5V</a:t>
                      </a:r>
                      <a:endParaRPr lang="en-US" sz="1050" b="1" i="0" u="none" strike="noStrike">
                        <a:solidFill>
                          <a:srgbClr val="333333"/>
                        </a:solidFill>
                        <a:latin typeface="微软雅黑" panose="020B050302020402020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>
                          <a:solidFill>
                            <a:srgbClr val="333333"/>
                          </a:solidFill>
                          <a:latin typeface="微软雅黑" panose="020B0503020204020204" charset="-122"/>
                        </a:rPr>
                        <a:t>75A</a:t>
                      </a:r>
                      <a:endParaRPr lang="en-US" sz="1050" b="1" i="0" u="none" strike="noStrike">
                        <a:solidFill>
                          <a:srgbClr val="333333"/>
                        </a:solidFill>
                        <a:latin typeface="微软雅黑" panose="020B050302020402020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>
                          <a:solidFill>
                            <a:srgbClr val="333333"/>
                          </a:solidFill>
                          <a:latin typeface="微软雅黑" panose="020B0503020204020204" charset="-122"/>
                        </a:rPr>
                        <a:t>150A</a:t>
                      </a:r>
                      <a:endParaRPr lang="en-US" sz="1050" b="1" i="0" u="none" strike="noStrike">
                        <a:solidFill>
                          <a:srgbClr val="333333"/>
                        </a:solidFill>
                        <a:latin typeface="微软雅黑" panose="020B050302020402020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>
                          <a:solidFill>
                            <a:srgbClr val="333333"/>
                          </a:solidFill>
                          <a:latin typeface="微软雅黑" panose="020B0503020204020204" charset="-122"/>
                        </a:rPr>
                        <a:t>300A</a:t>
                      </a:r>
                      <a:endParaRPr lang="en-US" sz="1050" b="1" i="0" u="none" strike="noStrike">
                        <a:solidFill>
                          <a:srgbClr val="333333"/>
                        </a:solidFill>
                        <a:latin typeface="微软雅黑" panose="020B050302020402020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>
                          <a:solidFill>
                            <a:srgbClr val="333333"/>
                          </a:solidFill>
                          <a:latin typeface="微软雅黑" panose="020B0503020204020204" charset="-122"/>
                        </a:rPr>
                        <a:t>468W</a:t>
                      </a:r>
                      <a:endParaRPr lang="en-US" sz="1050" b="1" i="0" u="none" strike="noStrike">
                        <a:solidFill>
                          <a:srgbClr val="333333"/>
                        </a:solidFill>
                        <a:latin typeface="微软雅黑" panose="020B050302020402020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>
                          <a:solidFill>
                            <a:srgbClr val="333333"/>
                          </a:solidFill>
                          <a:latin typeface="微软雅黑" panose="020B0503020204020204" charset="-122"/>
                        </a:rPr>
                        <a:t>TO-247</a:t>
                      </a:r>
                      <a:endParaRPr lang="en-US" sz="1050" b="1" i="0" u="none" strike="noStrike">
                        <a:solidFill>
                          <a:srgbClr val="333333"/>
                        </a:solidFill>
                        <a:latin typeface="微软雅黑" panose="020B050302020402020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800" dirty="0" smtClean="0">
                          <a:solidFill>
                            <a:schemeClr val="bg1">
                              <a:lumMod val="85000"/>
                              <a:lumOff val="15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Frequency converter</a:t>
                      </a:r>
                      <a:r>
                        <a:rPr lang="zh-CN" altLang="zh-CN" sz="800" dirty="0" smtClean="0">
                          <a:solidFill>
                            <a:schemeClr val="bg1">
                              <a:lumMod val="85000"/>
                              <a:lumOff val="15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/</a:t>
                      </a:r>
                      <a:r>
                        <a:rPr lang="en-US" altLang="zh-CN" sz="800" dirty="0" smtClean="0">
                          <a:solidFill>
                            <a:schemeClr val="bg1">
                              <a:lumMod val="85000"/>
                              <a:lumOff val="15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 Appliance</a:t>
                      </a:r>
                      <a:r>
                        <a:rPr lang="zh-CN" altLang="zh-CN" sz="800" dirty="0" smtClean="0">
                          <a:solidFill>
                            <a:schemeClr val="bg1">
                              <a:lumMod val="85000"/>
                              <a:lumOff val="15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/</a:t>
                      </a:r>
                      <a:r>
                        <a:rPr lang="en-US" altLang="zh-CN" sz="800" dirty="0" smtClean="0">
                          <a:solidFill>
                            <a:schemeClr val="bg1">
                              <a:lumMod val="85000"/>
                              <a:lumOff val="15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Moto driver medi-high-freq products</a:t>
                      </a:r>
                      <a:endParaRPr lang="zh-CN" altLang="zh-CN" sz="800" b="1" kern="1200" dirty="0" smtClean="0">
                        <a:solidFill>
                          <a:schemeClr val="bg1">
                            <a:lumMod val="85000"/>
                            <a:lumOff val="15000"/>
                          </a:schemeClr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+mn-cs"/>
                        <a:sym typeface="+mn-ea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5216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 dirty="0">
                          <a:solidFill>
                            <a:srgbClr val="333333"/>
                          </a:solidFill>
                          <a:latin typeface="微软雅黑" panose="020B0503020204020204" charset="-122"/>
                        </a:rPr>
                        <a:t>HM25N120FT</a:t>
                      </a:r>
                      <a:endParaRPr lang="en-US" sz="1050" b="1" i="0" u="none" strike="noStrike" dirty="0">
                        <a:solidFill>
                          <a:srgbClr val="333333"/>
                        </a:solidFill>
                        <a:latin typeface="微软雅黑" panose="020B0503020204020204" charset="-122"/>
                      </a:endParaRPr>
                    </a:p>
                  </a:txBody>
                  <a:tcPr marL="9525" marR="9525" marT="9525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sz="1050" b="1" dirty="0">
                          <a:solidFill>
                            <a:srgbClr val="333333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N-IGBT /</a:t>
                      </a:r>
                      <a:r>
                        <a:rPr lang="en-US" sz="1050" b="1" dirty="0">
                          <a:solidFill>
                            <a:srgbClr val="333333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 High-speed switch</a:t>
                      </a:r>
                      <a:r>
                        <a:rPr sz="1050" b="1" dirty="0">
                          <a:solidFill>
                            <a:srgbClr val="333333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 TrenchSop</a:t>
                      </a:r>
                      <a:endParaRPr lang="zh-CN" altLang="en-US" sz="1000" b="1" kern="1200" dirty="0">
                        <a:solidFill>
                          <a:srgbClr val="333333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>
                          <a:solidFill>
                            <a:srgbClr val="333333"/>
                          </a:solidFill>
                          <a:latin typeface="微软雅黑" panose="020B0503020204020204" charset="-122"/>
                        </a:rPr>
                        <a:t>1200V</a:t>
                      </a:r>
                      <a:endParaRPr lang="en-US" sz="1050" b="1" i="0" u="none" strike="noStrike">
                        <a:solidFill>
                          <a:srgbClr val="333333"/>
                        </a:solidFill>
                        <a:latin typeface="微软雅黑" panose="020B050302020402020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>
                          <a:solidFill>
                            <a:srgbClr val="333333"/>
                          </a:solidFill>
                          <a:latin typeface="微软雅黑" panose="020B0503020204020204" charset="-122"/>
                        </a:rPr>
                        <a:t>20V</a:t>
                      </a:r>
                      <a:endParaRPr lang="en-US" sz="1050" b="1" i="0" u="none" strike="noStrike">
                        <a:solidFill>
                          <a:srgbClr val="333333"/>
                        </a:solidFill>
                        <a:latin typeface="微软雅黑" panose="020B050302020402020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>
                          <a:solidFill>
                            <a:srgbClr val="333333"/>
                          </a:solidFill>
                          <a:latin typeface="微软雅黑" panose="020B0503020204020204" charset="-122"/>
                        </a:rPr>
                        <a:t>6V</a:t>
                      </a:r>
                      <a:endParaRPr lang="en-US" sz="1050" b="1" i="0" u="none" strike="noStrike">
                        <a:solidFill>
                          <a:srgbClr val="333333"/>
                        </a:solidFill>
                        <a:latin typeface="微软雅黑" panose="020B050302020402020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>
                          <a:solidFill>
                            <a:srgbClr val="333333"/>
                          </a:solidFill>
                          <a:latin typeface="微软雅黑" panose="020B0503020204020204" charset="-122"/>
                        </a:rPr>
                        <a:t>25A</a:t>
                      </a:r>
                      <a:endParaRPr lang="en-US" sz="1050" b="1" i="0" u="none" strike="noStrike">
                        <a:solidFill>
                          <a:srgbClr val="333333"/>
                        </a:solidFill>
                        <a:latin typeface="微软雅黑" panose="020B050302020402020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>
                          <a:solidFill>
                            <a:srgbClr val="333333"/>
                          </a:solidFill>
                          <a:latin typeface="微软雅黑" panose="020B0503020204020204" charset="-122"/>
                        </a:rPr>
                        <a:t>50A</a:t>
                      </a:r>
                      <a:endParaRPr lang="en-US" sz="1050" b="1" i="0" u="none" strike="noStrike">
                        <a:solidFill>
                          <a:srgbClr val="333333"/>
                        </a:solidFill>
                        <a:latin typeface="微软雅黑" panose="020B050302020402020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>
                          <a:solidFill>
                            <a:srgbClr val="333333"/>
                          </a:solidFill>
                          <a:latin typeface="微软雅黑" panose="020B0503020204020204" charset="-122"/>
                        </a:rPr>
                        <a:t>50A</a:t>
                      </a:r>
                      <a:endParaRPr lang="en-US" sz="1050" b="1" i="0" u="none" strike="noStrike">
                        <a:solidFill>
                          <a:srgbClr val="333333"/>
                        </a:solidFill>
                        <a:latin typeface="微软雅黑" panose="020B050302020402020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>
                          <a:solidFill>
                            <a:srgbClr val="333333"/>
                          </a:solidFill>
                          <a:latin typeface="微软雅黑" panose="020B0503020204020204" charset="-122"/>
                        </a:rPr>
                        <a:t>536W</a:t>
                      </a:r>
                      <a:endParaRPr lang="en-US" sz="1050" b="1" i="0" u="none" strike="noStrike">
                        <a:solidFill>
                          <a:srgbClr val="333333"/>
                        </a:solidFill>
                        <a:latin typeface="微软雅黑" panose="020B050302020402020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 dirty="0">
                          <a:solidFill>
                            <a:srgbClr val="333333"/>
                          </a:solidFill>
                          <a:latin typeface="微软雅黑" panose="020B0503020204020204" charset="-122"/>
                        </a:rPr>
                        <a:t>TO-247</a:t>
                      </a:r>
                      <a:endParaRPr lang="en-US" sz="1050" b="1" i="0" u="none" strike="noStrike" dirty="0">
                        <a:solidFill>
                          <a:srgbClr val="333333"/>
                        </a:solidFill>
                        <a:latin typeface="微软雅黑" panose="020B050302020402020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800" dirty="0" smtClean="0">
                          <a:solidFill>
                            <a:schemeClr val="bg1">
                              <a:lumMod val="85000"/>
                              <a:lumOff val="15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IH heater</a:t>
                      </a:r>
                      <a:r>
                        <a:rPr lang="zh-CN" altLang="zh-CN" sz="800" dirty="0" smtClean="0">
                          <a:solidFill>
                            <a:schemeClr val="bg1">
                              <a:lumMod val="85000"/>
                              <a:lumOff val="15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/</a:t>
                      </a:r>
                      <a:r>
                        <a:rPr lang="en-US" altLang="zh-CN" sz="800" dirty="0" smtClean="0">
                          <a:solidFill>
                            <a:schemeClr val="bg1">
                              <a:lumMod val="85000"/>
                              <a:lumOff val="15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Inductor cooker</a:t>
                      </a:r>
                      <a:r>
                        <a:rPr lang="zh-CN" altLang="zh-CN" sz="800" dirty="0" smtClean="0">
                          <a:solidFill>
                            <a:schemeClr val="bg1">
                              <a:lumMod val="85000"/>
                              <a:lumOff val="15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/</a:t>
                      </a:r>
                      <a:r>
                        <a:rPr lang="en-US" altLang="zh-CN" sz="800" dirty="0" smtClean="0">
                          <a:solidFill>
                            <a:schemeClr val="bg1">
                              <a:lumMod val="85000"/>
                              <a:lumOff val="15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 Rice cooker</a:t>
                      </a:r>
                      <a:r>
                        <a:rPr lang="zh-CN" altLang="zh-CN" sz="800" dirty="0" smtClean="0">
                          <a:solidFill>
                            <a:schemeClr val="bg1">
                              <a:lumMod val="85000"/>
                              <a:lumOff val="15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/</a:t>
                      </a:r>
                      <a:r>
                        <a:rPr lang="en-US" altLang="zh-CN" sz="800" dirty="0" smtClean="0">
                          <a:solidFill>
                            <a:schemeClr val="bg1">
                              <a:lumMod val="85000"/>
                              <a:lumOff val="15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 Inverter </a:t>
                      </a:r>
                      <a:r>
                        <a:rPr lang="zh-CN" altLang="zh-CN" sz="800" dirty="0" smtClean="0">
                          <a:solidFill>
                            <a:schemeClr val="bg1">
                              <a:lumMod val="85000"/>
                              <a:lumOff val="15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/</a:t>
                      </a:r>
                      <a:r>
                        <a:rPr lang="en-US" altLang="zh-CN" sz="800" dirty="0" smtClean="0">
                          <a:solidFill>
                            <a:schemeClr val="bg1">
                              <a:lumMod val="85000"/>
                              <a:lumOff val="15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 Welding</a:t>
                      </a:r>
                      <a:r>
                        <a:rPr lang="zh-CN" altLang="zh-CN" sz="800" dirty="0" smtClean="0">
                          <a:solidFill>
                            <a:schemeClr val="bg1">
                              <a:lumMod val="85000"/>
                              <a:lumOff val="15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/UPS</a:t>
                      </a:r>
                      <a:r>
                        <a:rPr lang="en-US" altLang="zh-CN" sz="800" dirty="0" smtClean="0">
                          <a:solidFill>
                            <a:schemeClr val="bg1">
                              <a:lumMod val="85000"/>
                              <a:lumOff val="15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 </a:t>
                      </a:r>
                      <a:r>
                        <a:rPr lang="zh-CN" altLang="zh-CN" sz="800" dirty="0" smtClean="0">
                          <a:solidFill>
                            <a:schemeClr val="bg1">
                              <a:lumMod val="85000"/>
                              <a:lumOff val="15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/</a:t>
                      </a:r>
                      <a:r>
                        <a:rPr lang="en-US" altLang="zh-CN" sz="800" dirty="0" smtClean="0">
                          <a:solidFill>
                            <a:schemeClr val="bg1">
                              <a:lumMod val="85000"/>
                              <a:lumOff val="15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 </a:t>
                      </a:r>
                      <a:r>
                        <a:rPr lang="zh-CN" altLang="zh-CN" sz="800" dirty="0" smtClean="0">
                          <a:solidFill>
                            <a:schemeClr val="bg1">
                              <a:lumMod val="85000"/>
                              <a:lumOff val="15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PFC</a:t>
                      </a:r>
                      <a:r>
                        <a:rPr lang="en-US" altLang="zh-CN" sz="800" dirty="0" smtClean="0">
                          <a:solidFill>
                            <a:schemeClr val="bg1">
                              <a:lumMod val="85000"/>
                              <a:lumOff val="15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 high-freq products</a:t>
                      </a:r>
                      <a:endParaRPr lang="zh-CN" altLang="zh-CN" sz="800" b="1" kern="1200" dirty="0" smtClean="0">
                        <a:solidFill>
                          <a:schemeClr val="bg1">
                            <a:lumMod val="85000"/>
                            <a:lumOff val="15000"/>
                          </a:schemeClr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+mn-cs"/>
                        <a:sym typeface="+mn-ea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2195"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buNone/>
                      </a:pPr>
                      <a:r>
                        <a:rPr lang="en-US" sz="1000" b="1" kern="1200">
                          <a:solidFill>
                            <a:srgbClr val="333333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+mn-cs"/>
                        </a:rPr>
                        <a:t>HM40N120AT</a:t>
                      </a:r>
                      <a:endParaRPr lang="en-US" altLang="en-US" sz="1000" b="1" kern="1200">
                        <a:solidFill>
                          <a:srgbClr val="333333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+mn-cs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buNone/>
                      </a:pPr>
                      <a:r>
                        <a:rPr sz="1000" b="1" kern="1200">
                          <a:solidFill>
                            <a:srgbClr val="333333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+mn-cs"/>
                        </a:rPr>
                        <a:t>N-IGBT / TrenchSop</a:t>
                      </a:r>
                      <a:endParaRPr sz="1000" b="1" kern="1200">
                        <a:solidFill>
                          <a:srgbClr val="333333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+mn-cs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buNone/>
                      </a:pPr>
                      <a:r>
                        <a:rPr lang="en-US" sz="1000" b="1" kern="1200" dirty="0">
                          <a:solidFill>
                            <a:srgbClr val="333333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+mn-cs"/>
                        </a:rPr>
                        <a:t>1200V</a:t>
                      </a:r>
                      <a:endParaRPr lang="en-US" altLang="en-US" sz="1000" b="1" kern="1200" dirty="0">
                        <a:solidFill>
                          <a:srgbClr val="333333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+mn-cs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buNone/>
                      </a:pPr>
                      <a:r>
                        <a:rPr lang="en-US" sz="1000" b="1" kern="1200" dirty="0">
                          <a:solidFill>
                            <a:srgbClr val="333333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+mn-cs"/>
                        </a:rPr>
                        <a:t>30V</a:t>
                      </a:r>
                      <a:endParaRPr lang="en-US" altLang="en-US" sz="1000" b="1" kern="1200" dirty="0">
                        <a:solidFill>
                          <a:srgbClr val="333333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+mn-cs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buNone/>
                      </a:pPr>
                      <a:r>
                        <a:rPr lang="en-US" sz="1000" b="1" kern="1200" dirty="0">
                          <a:solidFill>
                            <a:srgbClr val="333333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+mn-cs"/>
                        </a:rPr>
                        <a:t>5V</a:t>
                      </a:r>
                      <a:endParaRPr lang="en-US" altLang="en-US" sz="1000" b="1" kern="1200" dirty="0">
                        <a:solidFill>
                          <a:srgbClr val="333333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+mn-cs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buNone/>
                      </a:pPr>
                      <a:r>
                        <a:rPr lang="en-US" sz="1000" b="1" kern="1200">
                          <a:solidFill>
                            <a:srgbClr val="333333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+mn-cs"/>
                        </a:rPr>
                        <a:t>40A</a:t>
                      </a:r>
                      <a:endParaRPr lang="en-US" altLang="en-US" sz="1000" b="1" kern="1200">
                        <a:solidFill>
                          <a:srgbClr val="333333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+mn-cs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buNone/>
                      </a:pPr>
                      <a:r>
                        <a:rPr lang="en-US" sz="1000" b="1" kern="1200" dirty="0">
                          <a:solidFill>
                            <a:srgbClr val="333333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+mn-cs"/>
                        </a:rPr>
                        <a:t>80A</a:t>
                      </a:r>
                      <a:endParaRPr lang="en-US" altLang="en-US" sz="1000" b="1" kern="1200" dirty="0">
                        <a:solidFill>
                          <a:srgbClr val="333333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+mn-cs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buNone/>
                      </a:pPr>
                      <a:r>
                        <a:rPr lang="en-US" sz="1000" b="1" kern="1200" dirty="0">
                          <a:solidFill>
                            <a:srgbClr val="333333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+mn-cs"/>
                        </a:rPr>
                        <a:t>160A</a:t>
                      </a:r>
                      <a:endParaRPr lang="en-US" altLang="en-US" sz="1000" b="1" kern="1200" dirty="0">
                        <a:solidFill>
                          <a:srgbClr val="333333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+mn-cs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buNone/>
                      </a:pPr>
                      <a:r>
                        <a:rPr lang="en-US" sz="1000" b="1" kern="1200" dirty="0">
                          <a:solidFill>
                            <a:srgbClr val="333333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+mn-cs"/>
                        </a:rPr>
                        <a:t>416W</a:t>
                      </a:r>
                      <a:endParaRPr lang="en-US" altLang="en-US" sz="1000" b="1" kern="1200" dirty="0">
                        <a:solidFill>
                          <a:srgbClr val="333333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+mn-cs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buNone/>
                      </a:pPr>
                      <a:r>
                        <a:rPr lang="en-US" sz="1000" b="1" kern="1200" dirty="0">
                          <a:solidFill>
                            <a:srgbClr val="333333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+mn-cs"/>
                        </a:rPr>
                        <a:t>TO-247</a:t>
                      </a:r>
                      <a:endParaRPr lang="en-US" altLang="en-US" sz="1000" b="1" kern="1200" dirty="0">
                        <a:solidFill>
                          <a:srgbClr val="333333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+mn-cs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buNone/>
                      </a:pPr>
                      <a:r>
                        <a:rPr lang="en-US" altLang="zh-CN" sz="800" dirty="0" smtClean="0">
                          <a:solidFill>
                            <a:schemeClr val="bg1">
                              <a:lumMod val="85000"/>
                              <a:lumOff val="15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Frequency converter</a:t>
                      </a:r>
                      <a:r>
                        <a:rPr lang="zh-CN" altLang="zh-CN" sz="800" dirty="0" smtClean="0">
                          <a:solidFill>
                            <a:schemeClr val="bg1">
                              <a:lumMod val="85000"/>
                              <a:lumOff val="15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/</a:t>
                      </a:r>
                      <a:r>
                        <a:rPr lang="en-US" altLang="zh-CN" sz="800" dirty="0" smtClean="0">
                          <a:solidFill>
                            <a:schemeClr val="bg1">
                              <a:lumMod val="85000"/>
                              <a:lumOff val="15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 Appliance</a:t>
                      </a:r>
                      <a:r>
                        <a:rPr lang="zh-CN" altLang="zh-CN" sz="800" dirty="0" smtClean="0">
                          <a:solidFill>
                            <a:schemeClr val="bg1">
                              <a:lumMod val="85000"/>
                              <a:lumOff val="15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/</a:t>
                      </a:r>
                      <a:r>
                        <a:rPr lang="en-US" altLang="zh-CN" sz="800" dirty="0" smtClean="0">
                          <a:solidFill>
                            <a:schemeClr val="bg1">
                              <a:lumMod val="85000"/>
                              <a:lumOff val="15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Moto driver medi-high-freq products</a:t>
                      </a:r>
                      <a:endParaRPr lang="zh-CN" altLang="zh-CN" sz="800" b="1" kern="1200" dirty="0" smtClean="0">
                        <a:solidFill>
                          <a:schemeClr val="bg1">
                            <a:lumMod val="85000"/>
                            <a:lumOff val="15000"/>
                          </a:schemeClr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+mn-cs"/>
                        <a:sym typeface="+mn-ea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9585"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buNone/>
                      </a:pPr>
                      <a:r>
                        <a:rPr lang="en-US" sz="1000" b="1" kern="1200">
                          <a:solidFill>
                            <a:srgbClr val="333333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+mn-cs"/>
                        </a:rPr>
                        <a:t>HM40N120FT</a:t>
                      </a:r>
                      <a:endParaRPr lang="en-US" altLang="en-US" sz="1000" b="1" kern="1200">
                        <a:solidFill>
                          <a:srgbClr val="333333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+mn-cs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buNone/>
                      </a:pPr>
                      <a:r>
                        <a:rPr sz="1000" b="1" dirty="0">
                          <a:solidFill>
                            <a:srgbClr val="333333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N-IGBT /</a:t>
                      </a:r>
                      <a:r>
                        <a:rPr lang="en-US" sz="1000" b="1" dirty="0">
                          <a:solidFill>
                            <a:srgbClr val="333333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 High-speed switch</a:t>
                      </a:r>
                      <a:r>
                        <a:rPr sz="1000" b="1" dirty="0">
                          <a:solidFill>
                            <a:srgbClr val="333333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 TrenchSop</a:t>
                      </a:r>
                      <a:endParaRPr lang="zh-CN" altLang="en-US" sz="1000" b="1" kern="1200" dirty="0">
                        <a:solidFill>
                          <a:srgbClr val="333333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+mn-cs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buNone/>
                      </a:pPr>
                      <a:r>
                        <a:rPr lang="en-US" sz="1000" b="1" kern="1200" dirty="0">
                          <a:solidFill>
                            <a:srgbClr val="333333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+mn-cs"/>
                        </a:rPr>
                        <a:t>1200V</a:t>
                      </a:r>
                      <a:endParaRPr lang="en-US" altLang="en-US" sz="1000" b="1" kern="1200" dirty="0">
                        <a:solidFill>
                          <a:srgbClr val="333333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+mn-cs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buNone/>
                      </a:pPr>
                      <a:r>
                        <a:rPr lang="en-US" sz="1000" b="1" kern="1200">
                          <a:solidFill>
                            <a:srgbClr val="333333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+mn-cs"/>
                        </a:rPr>
                        <a:t>30V</a:t>
                      </a:r>
                      <a:endParaRPr lang="en-US" altLang="en-US" sz="1000" b="1" kern="1200">
                        <a:solidFill>
                          <a:srgbClr val="333333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+mn-cs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buNone/>
                      </a:pPr>
                      <a:r>
                        <a:rPr lang="en-US" sz="1000" b="1" kern="1200" dirty="0">
                          <a:solidFill>
                            <a:srgbClr val="333333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+mn-cs"/>
                        </a:rPr>
                        <a:t>5V</a:t>
                      </a:r>
                      <a:endParaRPr lang="en-US" altLang="en-US" sz="1000" b="1" kern="1200" dirty="0">
                        <a:solidFill>
                          <a:srgbClr val="333333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+mn-cs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buNone/>
                      </a:pPr>
                      <a:r>
                        <a:rPr lang="en-US" sz="1000" b="1" kern="1200">
                          <a:solidFill>
                            <a:srgbClr val="333333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+mn-cs"/>
                        </a:rPr>
                        <a:t>40A</a:t>
                      </a:r>
                      <a:endParaRPr lang="en-US" altLang="en-US" sz="1000" b="1" kern="1200">
                        <a:solidFill>
                          <a:srgbClr val="333333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+mn-cs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buNone/>
                      </a:pPr>
                      <a:r>
                        <a:rPr lang="en-US" sz="1000" b="1" kern="1200" dirty="0">
                          <a:solidFill>
                            <a:srgbClr val="333333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+mn-cs"/>
                        </a:rPr>
                        <a:t>80A</a:t>
                      </a:r>
                      <a:endParaRPr lang="en-US" altLang="en-US" sz="1000" b="1" kern="1200" dirty="0">
                        <a:solidFill>
                          <a:srgbClr val="333333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+mn-cs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buNone/>
                      </a:pPr>
                      <a:r>
                        <a:rPr lang="en-US" sz="1000" b="1" kern="1200">
                          <a:solidFill>
                            <a:srgbClr val="333333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+mn-cs"/>
                        </a:rPr>
                        <a:t>160A</a:t>
                      </a:r>
                      <a:endParaRPr lang="en-US" altLang="en-US" sz="1000" b="1" kern="1200">
                        <a:solidFill>
                          <a:srgbClr val="333333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+mn-cs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buNone/>
                      </a:pPr>
                      <a:r>
                        <a:rPr lang="en-US" sz="1000" b="1" kern="1200" dirty="0">
                          <a:solidFill>
                            <a:srgbClr val="333333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+mn-cs"/>
                        </a:rPr>
                        <a:t>417W</a:t>
                      </a:r>
                      <a:endParaRPr lang="en-US" altLang="en-US" sz="1000" b="1" kern="1200" dirty="0">
                        <a:solidFill>
                          <a:srgbClr val="333333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+mn-cs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buNone/>
                      </a:pPr>
                      <a:r>
                        <a:rPr lang="en-US" sz="1000" b="1" kern="1200" dirty="0">
                          <a:solidFill>
                            <a:srgbClr val="333333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+mn-cs"/>
                        </a:rPr>
                        <a:t>TO-247</a:t>
                      </a:r>
                      <a:endParaRPr lang="en-US" altLang="en-US" sz="1000" b="1" kern="1200" dirty="0">
                        <a:solidFill>
                          <a:srgbClr val="333333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+mn-cs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buNone/>
                      </a:pPr>
                      <a:r>
                        <a:rPr lang="en-US" altLang="zh-CN" sz="800" dirty="0" smtClean="0">
                          <a:solidFill>
                            <a:schemeClr val="bg1">
                              <a:lumMod val="85000"/>
                              <a:lumOff val="15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IH heater</a:t>
                      </a:r>
                      <a:r>
                        <a:rPr lang="zh-CN" altLang="zh-CN" sz="800" dirty="0" smtClean="0">
                          <a:solidFill>
                            <a:schemeClr val="bg1">
                              <a:lumMod val="85000"/>
                              <a:lumOff val="15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/</a:t>
                      </a:r>
                      <a:r>
                        <a:rPr lang="en-US" altLang="zh-CN" sz="800" dirty="0" smtClean="0">
                          <a:solidFill>
                            <a:schemeClr val="bg1">
                              <a:lumMod val="85000"/>
                              <a:lumOff val="15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Inductor cooker </a:t>
                      </a:r>
                      <a:r>
                        <a:rPr lang="zh-CN" altLang="zh-CN" sz="800" dirty="0" smtClean="0">
                          <a:solidFill>
                            <a:schemeClr val="bg1">
                              <a:lumMod val="85000"/>
                              <a:lumOff val="15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/</a:t>
                      </a:r>
                      <a:r>
                        <a:rPr lang="en-US" altLang="zh-CN" sz="800" dirty="0" smtClean="0">
                          <a:solidFill>
                            <a:schemeClr val="bg1">
                              <a:lumMod val="85000"/>
                              <a:lumOff val="15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 Rice cooker</a:t>
                      </a:r>
                      <a:r>
                        <a:rPr lang="zh-CN" altLang="zh-CN" sz="800" dirty="0" smtClean="0">
                          <a:solidFill>
                            <a:schemeClr val="bg1">
                              <a:lumMod val="85000"/>
                              <a:lumOff val="15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/</a:t>
                      </a:r>
                      <a:r>
                        <a:rPr lang="en-US" altLang="zh-CN" sz="800" dirty="0" smtClean="0">
                          <a:solidFill>
                            <a:schemeClr val="bg1">
                              <a:lumMod val="85000"/>
                              <a:lumOff val="15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 Inverter </a:t>
                      </a:r>
                      <a:r>
                        <a:rPr lang="zh-CN" altLang="zh-CN" sz="800" dirty="0" smtClean="0">
                          <a:solidFill>
                            <a:schemeClr val="bg1">
                              <a:lumMod val="85000"/>
                              <a:lumOff val="15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/</a:t>
                      </a:r>
                      <a:r>
                        <a:rPr lang="en-US" altLang="zh-CN" sz="800" dirty="0" smtClean="0">
                          <a:solidFill>
                            <a:schemeClr val="bg1">
                              <a:lumMod val="85000"/>
                              <a:lumOff val="15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 Welding</a:t>
                      </a:r>
                      <a:r>
                        <a:rPr lang="zh-CN" altLang="zh-CN" sz="800" dirty="0" smtClean="0">
                          <a:solidFill>
                            <a:schemeClr val="bg1">
                              <a:lumMod val="85000"/>
                              <a:lumOff val="15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/UPS</a:t>
                      </a:r>
                      <a:r>
                        <a:rPr lang="en-US" altLang="zh-CN" sz="800" dirty="0" smtClean="0">
                          <a:solidFill>
                            <a:schemeClr val="bg1">
                              <a:lumMod val="85000"/>
                              <a:lumOff val="15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 </a:t>
                      </a:r>
                      <a:r>
                        <a:rPr lang="zh-CN" altLang="zh-CN" sz="800" dirty="0" smtClean="0">
                          <a:solidFill>
                            <a:schemeClr val="bg1">
                              <a:lumMod val="85000"/>
                              <a:lumOff val="15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/</a:t>
                      </a:r>
                      <a:r>
                        <a:rPr lang="en-US" altLang="zh-CN" sz="800" dirty="0" smtClean="0">
                          <a:solidFill>
                            <a:schemeClr val="bg1">
                              <a:lumMod val="85000"/>
                              <a:lumOff val="15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 </a:t>
                      </a:r>
                      <a:r>
                        <a:rPr lang="zh-CN" altLang="zh-CN" sz="800" dirty="0" smtClean="0">
                          <a:solidFill>
                            <a:schemeClr val="bg1">
                              <a:lumMod val="85000"/>
                              <a:lumOff val="15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PFC</a:t>
                      </a:r>
                      <a:r>
                        <a:rPr lang="en-US" altLang="zh-CN" sz="800" dirty="0" smtClean="0">
                          <a:solidFill>
                            <a:schemeClr val="bg1">
                              <a:lumMod val="85000"/>
                              <a:lumOff val="15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 high-freq products</a:t>
                      </a:r>
                      <a:endParaRPr lang="zh-CN" altLang="en-US" sz="800" b="1" kern="1200" dirty="0">
                        <a:solidFill>
                          <a:srgbClr val="333333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+mn-cs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2" name="副标题 11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88595" y="4400550"/>
            <a:ext cx="8650605" cy="743585"/>
          </a:xfrm>
        </p:spPr>
        <p:txBody>
          <a:bodyPr>
            <a:normAutofit fontScale="72500"/>
          </a:bodyPr>
          <a:lstStyle/>
          <a:p>
            <a:pPr algn="l"/>
            <a:r>
              <a:rPr lang="en-US" altLang="zh-CN" sz="1500" b="1" dirty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Application</a:t>
            </a:r>
            <a:r>
              <a:rPr lang="zh-CN" altLang="en-US" sz="1500" b="1" dirty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：</a:t>
            </a:r>
            <a:endParaRPr lang="en-US" altLang="zh-CN" sz="1500" b="1" dirty="0">
              <a:solidFill>
                <a:schemeClr val="bg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algn="l"/>
            <a:r>
              <a:rPr lang="en-US" altLang="zh-CN" sz="1450" dirty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en-US" altLang="zh-CN" sz="145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. </a:t>
            </a:r>
            <a:r>
              <a:rPr lang="en-US" altLang="zh-CN" sz="1695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Industrial frequency converter </a:t>
            </a:r>
            <a:r>
              <a:rPr lang="zh-CN" altLang="zh-CN" sz="1695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en-US" altLang="zh-CN" sz="1695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 Appliance </a:t>
            </a:r>
            <a:r>
              <a:rPr lang="zh-CN" altLang="zh-CN" sz="1695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en-US" altLang="zh-CN" sz="1695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 Moto driver medium frequency and high frequency products</a:t>
            </a:r>
            <a:endParaRPr lang="en-US" altLang="zh-CN" sz="1450" dirty="0">
              <a:solidFill>
                <a:schemeClr val="bg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l"/>
            <a:r>
              <a:rPr lang="en-US" altLang="zh-CN" sz="1450" dirty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en-US" altLang="zh-CN" sz="145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. IH heater </a:t>
            </a:r>
            <a:r>
              <a:rPr lang="zh-CN" altLang="zh-CN" sz="145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en-US" altLang="zh-CN" sz="145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 Inductor cooker </a:t>
            </a:r>
            <a:r>
              <a:rPr lang="zh-CN" altLang="zh-CN" sz="145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en-US" altLang="zh-CN" sz="145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 Rice cooker </a:t>
            </a:r>
            <a:r>
              <a:rPr lang="zh-CN" altLang="zh-CN" sz="145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en-US" altLang="zh-CN" sz="145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 Inverter </a:t>
            </a:r>
            <a:r>
              <a:rPr lang="zh-CN" altLang="zh-CN" sz="145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en-US" altLang="zh-CN" sz="145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 Welding </a:t>
            </a:r>
            <a:r>
              <a:rPr lang="zh-CN" altLang="zh-CN" sz="145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en-US" altLang="zh-CN" sz="145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zh-CN" sz="145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UPS</a:t>
            </a:r>
            <a:r>
              <a:rPr lang="en-US" altLang="zh-CN" sz="145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zh-CN" sz="145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en-US" altLang="zh-CN" sz="145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zh-CN" sz="145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PFC</a:t>
            </a:r>
            <a:r>
              <a:rPr lang="en-US" altLang="zh-CN" sz="145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 high frequency products</a:t>
            </a:r>
            <a:endParaRPr lang="zh-CN" altLang="en-US" sz="1450" dirty="0">
              <a:solidFill>
                <a:schemeClr val="bg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l"/>
            <a:endParaRPr lang="zh-CN" altLang="en-US" sz="1600" b="1" dirty="0" smtClean="0">
              <a:solidFill>
                <a:schemeClr val="bg2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algn="l"/>
            <a:endParaRPr lang="en-US" altLang="zh-CN" sz="1500" dirty="0" smtClean="0">
              <a:solidFill>
                <a:srgbClr val="1F497D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l"/>
            <a:endParaRPr lang="en-US" altLang="zh-CN" sz="1500" dirty="0">
              <a:solidFill>
                <a:srgbClr val="1F497D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708544" y="2210160"/>
            <a:ext cx="6240145" cy="760730"/>
          </a:xfrm>
          <a:prstGeom prst="rect">
            <a:avLst/>
          </a:prstGeom>
          <a:noFill/>
        </p:spPr>
        <p:txBody>
          <a:bodyPr wrap="none" lIns="68591" tIns="34295" rIns="68591" bIns="34295">
            <a:spAutoFit/>
          </a:bodyPr>
          <a:lstStyle/>
          <a:p>
            <a:pPr algn="ctr"/>
            <a:r>
              <a:rPr lang="en-US" altLang="zh-CN" sz="45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bg2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Thanks for watching</a:t>
            </a:r>
            <a:r>
              <a:rPr lang="zh-CN" altLang="en-US" sz="45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bg2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！</a:t>
            </a:r>
            <a:endParaRPr lang="zh-CN" altLang="en-US" sz="4500" b="1" cap="none" spc="300" dirty="0" smtClean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bg2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>
            <p:custDataLst>
              <p:tags r:id="rId1"/>
            </p:custDataLst>
          </p:nvPr>
        </p:nvSpPr>
        <p:spPr>
          <a:xfrm>
            <a:off x="381000" y="742950"/>
            <a:ext cx="8439150" cy="42157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altLang="zh-TW" sz="32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Company profile</a:t>
            </a:r>
            <a:br>
              <a:rPr lang="zh-CN" altLang="zh-CN" sz="2000" dirty="0" smtClean="0">
                <a:solidFill>
                  <a:schemeClr val="bg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</a:br>
            <a:r>
              <a:rPr lang="en-US" altLang="zh-CN" sz="2000" dirty="0" smtClean="0">
                <a:solidFill>
                  <a:schemeClr val="bg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     </a:t>
            </a:r>
            <a:r>
              <a:rPr altLang="zh-CN" dirty="0" smtClean="0">
                <a:solidFill>
                  <a:srgbClr val="1F497D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Shenzhen Hongmei Power Semiconductor is a leading power semiconductor device design and sales enterprise</a:t>
            </a:r>
            <a:r>
              <a:rPr lang="en-US" dirty="0" smtClean="0">
                <a:solidFill>
                  <a:srgbClr val="1F497D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in china</a:t>
            </a:r>
            <a:r>
              <a:rPr altLang="zh-CN" dirty="0" smtClean="0">
                <a:solidFill>
                  <a:srgbClr val="1F497D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, specializing in the design, production and sales of power semiconductor devices</a:t>
            </a:r>
            <a:r>
              <a:rPr lang="zh-CN" dirty="0" smtClean="0">
                <a:solidFill>
                  <a:srgbClr val="1F497D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en-US" altLang="zh-CN" dirty="0" smtClean="0">
                <a:solidFill>
                  <a:srgbClr val="1F497D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we offer one station / cost effctive solution supplier of power semiconductor device.</a:t>
            </a:r>
            <a:endParaRPr lang="zh-CN" altLang="zh-CN" dirty="0" smtClean="0">
              <a:solidFill>
                <a:srgbClr val="1F497D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altLang="zh-CN" dirty="0" smtClean="0">
              <a:solidFill>
                <a:srgbClr val="1F497D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en-US" dirty="0" smtClean="0">
                <a:solidFill>
                  <a:srgbClr val="1F497D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</a:t>
            </a:r>
            <a:r>
              <a:rPr altLang="zh-CN" dirty="0" smtClean="0">
                <a:solidFill>
                  <a:srgbClr val="1F497D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Since its establishment, Hon</a:t>
            </a:r>
            <a:r>
              <a:rPr lang="en-US" dirty="0" smtClean="0">
                <a:solidFill>
                  <a:srgbClr val="1F497D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g</a:t>
            </a:r>
            <a:r>
              <a:rPr altLang="zh-CN" dirty="0" smtClean="0">
                <a:solidFill>
                  <a:srgbClr val="1F497D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mei Power Semiconductor has developed rapidly，its products have covered</a:t>
            </a:r>
            <a:r>
              <a:rPr lang="en-US" dirty="0" smtClean="0">
                <a:solidFill>
                  <a:srgbClr val="1F497D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altLang="zh-CN" dirty="0" smtClean="0">
                <a:solidFill>
                  <a:srgbClr val="1F497D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MOS(</a:t>
            </a:r>
            <a:r>
              <a:rPr lang="en-US" dirty="0" smtClean="0">
                <a:solidFill>
                  <a:srgbClr val="1F497D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Low voltage </a:t>
            </a:r>
            <a:r>
              <a:rPr altLang="zh-CN" dirty="0" err="1" smtClean="0">
                <a:solidFill>
                  <a:srgbClr val="1F497D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MOS</a:t>
            </a:r>
            <a:r>
              <a:rPr altLang="zh-CN" dirty="0" smtClean="0">
                <a:solidFill>
                  <a:srgbClr val="1F497D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</a:t>
            </a:r>
            <a:r>
              <a:rPr lang="en-US" dirty="0" err="1" smtClean="0">
                <a:solidFill>
                  <a:srgbClr val="1F497D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medium voltage and high current </a:t>
            </a:r>
            <a:r>
              <a:rPr lang="en-US" altLang="zh-CN" dirty="0" err="1" smtClean="0">
                <a:solidFill>
                  <a:srgbClr val="1F497D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MOS</a:t>
            </a:r>
            <a:r>
              <a:rPr altLang="zh-CN" dirty="0" smtClean="0">
                <a:solidFill>
                  <a:srgbClr val="1F497D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</a:t>
            </a:r>
            <a:r>
              <a:rPr lang="en-US" altLang="zh-CN" dirty="0" smtClean="0">
                <a:solidFill>
                  <a:srgbClr val="1F497D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SGT </a:t>
            </a:r>
            <a:r>
              <a:rPr altLang="zh-CN" dirty="0" smtClean="0">
                <a:solidFill>
                  <a:srgbClr val="1F497D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MOS/</a:t>
            </a:r>
            <a:r>
              <a:rPr lang="en-US" dirty="0" smtClean="0">
                <a:solidFill>
                  <a:srgbClr val="1F497D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High voltage SJ </a:t>
            </a:r>
            <a:r>
              <a:rPr altLang="zh-CN" dirty="0" smtClean="0">
                <a:solidFill>
                  <a:srgbClr val="1F497D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MOS/</a:t>
            </a:r>
            <a:r>
              <a:rPr lang="en-US" dirty="0" smtClean="0">
                <a:solidFill>
                  <a:srgbClr val="1F497D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High voltage panar </a:t>
            </a:r>
            <a:r>
              <a:rPr altLang="zh-CN" dirty="0" smtClean="0">
                <a:solidFill>
                  <a:srgbClr val="1F497D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MOS)、</a:t>
            </a:r>
            <a:r>
              <a:rPr altLang="zh-CN" dirty="0" err="1" smtClean="0">
                <a:solidFill>
                  <a:srgbClr val="1F497D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IGBT、Si</a:t>
            </a:r>
            <a:r>
              <a:rPr lang="en-US" altLang="zh-CN" dirty="0" err="1" smtClean="0">
                <a:solidFill>
                  <a:srgbClr val="1F497D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 diode</a:t>
            </a:r>
            <a:r>
              <a:rPr altLang="zh-CN" dirty="0" smtClean="0">
                <a:solidFill>
                  <a:srgbClr val="1F497D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、GaN </a:t>
            </a:r>
            <a:r>
              <a:rPr lang="en-US" dirty="0" smtClean="0">
                <a:solidFill>
                  <a:srgbClr val="1F497D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Power</a:t>
            </a:r>
            <a:r>
              <a:rPr altLang="zh-CN" dirty="0" err="1" smtClean="0">
                <a:solidFill>
                  <a:srgbClr val="1F497D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FET</a:t>
            </a:r>
            <a:r>
              <a:rPr lang="en-US" dirty="0" err="1" smtClean="0">
                <a:solidFill>
                  <a:srgbClr val="1F497D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etc... about more than 900 model products .</a:t>
            </a:r>
            <a:endParaRPr lang="zh-CN" altLang="zh-CN" dirty="0" smtClean="0">
              <a:solidFill>
                <a:srgbClr val="1F497D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en-US" altLang="zh-CN" dirty="0" smtClean="0">
              <a:solidFill>
                <a:srgbClr val="1F497D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en-US" altLang="zh-CN" dirty="0" smtClean="0">
                <a:solidFill>
                  <a:srgbClr val="1F497D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The follow key promoted and specialty  products are introduced to you .</a:t>
            </a:r>
            <a:endParaRPr lang="zh-CN" dirty="0" smtClean="0">
              <a:solidFill>
                <a:srgbClr val="1F497D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/>
              <a:t>2.储能/BMS/</a:t>
            </a:r>
            <a:r>
              <a:rPr lang="en-US" altLang="zh-CN" dirty="0" err="1"/>
              <a:t>电动车</a:t>
            </a:r>
            <a:r>
              <a:rPr lang="en-US" altLang="zh-CN" dirty="0"/>
              <a:t>/</a:t>
            </a:r>
            <a:r>
              <a:rPr lang="en-US" altLang="zh-CN" dirty="0" err="1"/>
              <a:t>平衡车</a:t>
            </a:r>
            <a:r>
              <a:rPr lang="en-US" altLang="zh-CN" dirty="0"/>
              <a:t> SGT MOS</a:t>
            </a:r>
            <a:endParaRPr lang="en-US" altLang="zh-CN" dirty="0"/>
          </a:p>
        </p:txBody>
      </p:sp>
      <p:sp>
        <p:nvSpPr>
          <p:cNvPr id="8" name="TextBox 3"/>
          <p:cNvSpPr txBox="1"/>
          <p:nvPr>
            <p:custDataLst>
              <p:tags r:id="rId1"/>
            </p:custDataLst>
          </p:nvPr>
        </p:nvSpPr>
        <p:spPr>
          <a:xfrm>
            <a:off x="3790950" y="100330"/>
            <a:ext cx="5255260" cy="41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 kern="20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方正综艺简体" panose="03000509000000000000" charset="-122"/>
                <a:sym typeface="+mn-ea"/>
              </a:rPr>
              <a:t>Energy storage products</a:t>
            </a:r>
            <a:r>
              <a:rPr lang="zh-CN" altLang="en-US" sz="2100" b="1" kern="20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方正综艺简体" panose="03000509000000000000" charset="-122"/>
                <a:sym typeface="+mn-ea"/>
              </a:rPr>
              <a:t> SGT MOS</a:t>
            </a:r>
            <a:endParaRPr lang="zh-CN" altLang="en-US" sz="2100" b="1" kern="20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方正综艺简体" panose="03000509000000000000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286000" y="2387600"/>
            <a:ext cx="4572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1.Sic二极管/GaN FET/IGBT单管</a:t>
            </a:r>
            <a:endParaRPr lang="zh-CN" altLang="en-US"/>
          </a:p>
        </p:txBody>
      </p:sp>
      <p:graphicFrame>
        <p:nvGraphicFramePr>
          <p:cNvPr id="6" name="表格 5"/>
          <p:cNvGraphicFramePr/>
          <p:nvPr>
            <p:custDataLst>
              <p:tags r:id="rId2"/>
            </p:custDataLst>
          </p:nvPr>
        </p:nvGraphicFramePr>
        <p:xfrm>
          <a:off x="305435" y="819785"/>
          <a:ext cx="8466455" cy="2553700"/>
        </p:xfrm>
        <a:graphic>
          <a:graphicData uri="http://schemas.openxmlformats.org/drawingml/2006/table">
            <a:tbl>
              <a:tblPr/>
              <a:tblGrid>
                <a:gridCol w="989965"/>
                <a:gridCol w="1136650"/>
                <a:gridCol w="1614805"/>
                <a:gridCol w="671830"/>
                <a:gridCol w="852170"/>
                <a:gridCol w="716280"/>
                <a:gridCol w="466725"/>
                <a:gridCol w="528955"/>
                <a:gridCol w="409575"/>
                <a:gridCol w="1079500"/>
              </a:tblGrid>
              <a:tr h="393700">
                <a:tc gridSpan="10">
                  <a:txBody>
                    <a:bodyPr/>
                    <a:lstStyle/>
                    <a:p>
                      <a:pPr marL="0" algn="l" defTabSz="685800" rtl="0" eaLnBrk="1" latinLnBrk="0" hangingPunct="1">
                        <a:lnSpc>
                          <a:spcPct val="12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en-US" sz="1650" b="1" kern="1200" dirty="0" smtClean="0">
                          <a:solidFill>
                            <a:schemeClr val="bg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cs typeface="+mn-cs"/>
                        </a:rPr>
                        <a:t>Energy storage products </a:t>
                      </a:r>
                      <a:r>
                        <a:rPr lang="zh-CN" sz="1650" b="1" kern="1200" dirty="0" smtClean="0">
                          <a:solidFill>
                            <a:schemeClr val="bg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cs typeface="+mn-cs"/>
                        </a:rPr>
                        <a:t>SGT </a:t>
                      </a:r>
                      <a:r>
                        <a:rPr lang="zh-CN" sz="1650" b="1" kern="1200" dirty="0">
                          <a:solidFill>
                            <a:schemeClr val="bg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cs typeface="+mn-cs"/>
                        </a:rPr>
                        <a:t>MOS</a:t>
                      </a:r>
                      <a:endParaRPr lang="zh-CN" sz="1650" b="1" kern="1200" dirty="0">
                        <a:solidFill>
                          <a:schemeClr val="bg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微软雅黑" panose="020B0503020204020204" charset="-122"/>
                        <a:cs typeface="+mn-cs"/>
                      </a:endParaRPr>
                    </a:p>
                  </a:txBody>
                  <a:tcPr marL="6984" marR="6984" marT="6984" marB="25144" anchor="ctr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cap="flat">
                      <a:noFill/>
                    </a:ln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4320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1045" b="1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Part Number</a:t>
                      </a:r>
                      <a:endParaRPr lang="zh-CN" altLang="en-US" sz="1045" b="1">
                        <a:solidFill>
                          <a:srgbClr val="FFFFFF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1045" b="1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Technology</a:t>
                      </a:r>
                      <a:endParaRPr lang="zh-CN" altLang="en-US" sz="1045" b="1">
                        <a:solidFill>
                          <a:srgbClr val="FFFFFF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1045" b="1" dirty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Package</a:t>
                      </a:r>
                      <a:endParaRPr lang="zh-CN" altLang="en-US" sz="1045" b="1" dirty="0">
                        <a:solidFill>
                          <a:srgbClr val="FFFFFF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1045" b="1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Polarity</a:t>
                      </a:r>
                      <a:endParaRPr lang="zh-CN" altLang="en-US" sz="1045" b="1">
                        <a:solidFill>
                          <a:srgbClr val="FFFFFF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FFFFFF"/>
                          </a:solidFill>
                          <a:latin typeface="微软雅黑" panose="020B0503020204020204" charset="-122"/>
                        </a:rPr>
                        <a:t>VDS(Max) (BVDSS(V)</a:t>
                      </a:r>
                      <a:endParaRPr lang="en-US" altLang="en-US" sz="1045" b="1">
                        <a:solidFill>
                          <a:srgbClr val="FFFFFF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FFFFFF"/>
                          </a:solidFill>
                          <a:latin typeface="微软雅黑" panose="020B0503020204020204" charset="-122"/>
                        </a:rPr>
                        <a:t>ID(Max) (ID(A))</a:t>
                      </a:r>
                      <a:endParaRPr lang="en-US" altLang="en-US" sz="1045" b="1">
                        <a:solidFill>
                          <a:srgbClr val="FFFFFF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FFFFFF"/>
                          </a:solidFill>
                          <a:latin typeface="微软雅黑" panose="020B0503020204020204" charset="-122"/>
                        </a:rPr>
                        <a:t>IDM</a:t>
                      </a:r>
                      <a:endParaRPr lang="en-US" altLang="en-US" sz="1045" b="1">
                        <a:solidFill>
                          <a:srgbClr val="FFFFFF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FFFFFF"/>
                          </a:solidFill>
                          <a:latin typeface="微软雅黑" panose="020B0503020204020204" charset="-122"/>
                        </a:rPr>
                        <a:t>VTH (Typ)</a:t>
                      </a:r>
                      <a:endParaRPr lang="en-US" altLang="en-US" sz="1045" b="1">
                        <a:solidFill>
                          <a:srgbClr val="FFFFFF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FFFFFF"/>
                          </a:solidFill>
                          <a:latin typeface="微软雅黑" panose="020B0503020204020204" charset="-122"/>
                        </a:rPr>
                        <a:t>VGS</a:t>
                      </a:r>
                      <a:endParaRPr lang="en-US" altLang="en-US" sz="1045" b="1">
                        <a:solidFill>
                          <a:srgbClr val="FFFFFF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FFFFFF"/>
                          </a:solidFill>
                          <a:latin typeface="微软雅黑" panose="020B0503020204020204" charset="-122"/>
                        </a:rPr>
                        <a:t>RDS(ON)@ 10VTyp(mΩ) </a:t>
                      </a:r>
                      <a:endParaRPr lang="en-US" altLang="en-US" sz="1045" b="1">
                        <a:solidFill>
                          <a:srgbClr val="FFFFFF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</a:tr>
              <a:tr h="4320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 dirty="0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HMS260N10/D/LL</a:t>
                      </a:r>
                      <a:endParaRPr lang="en-US" altLang="en-US" sz="1045" b="1" dirty="0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1045" b="1" dirty="0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SGT</a:t>
                      </a:r>
                      <a:endParaRPr lang="zh-CN" sz="1045" b="1" dirty="0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  <a:p>
                      <a:pPr algn="ctr">
                        <a:buNone/>
                      </a:pPr>
                      <a:r>
                        <a:rPr lang="en-US" altLang="zh-CN" sz="1045" b="1" dirty="0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(</a:t>
                      </a:r>
                      <a:r>
                        <a:rPr lang="zh-CN" sz="1045" b="1" dirty="0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Split Gate)</a:t>
                      </a:r>
                      <a:endParaRPr lang="zh-CN" altLang="en-US" sz="1045" b="1" dirty="0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 dirty="0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TO-220/TO-263/    TOLL-8L</a:t>
                      </a:r>
                      <a:endParaRPr lang="en-US" altLang="en-US" sz="1045" b="1" dirty="0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1045" b="1" dirty="0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N</a:t>
                      </a:r>
                      <a:r>
                        <a:rPr lang="en-US" altLang="zh-CN" sz="1045" b="1" dirty="0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ch</a:t>
                      </a:r>
                      <a:endParaRPr lang="en-US" altLang="zh-CN" sz="1045" b="1" dirty="0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100V</a:t>
                      </a:r>
                      <a:endParaRPr lang="en-US" altLang="en-US" sz="1045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260A</a:t>
                      </a:r>
                      <a:endParaRPr lang="en-US" altLang="en-US" sz="1045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780A</a:t>
                      </a:r>
                      <a:endParaRPr lang="en-US" altLang="en-US" sz="1045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3.0V</a:t>
                      </a:r>
                      <a:endParaRPr lang="en-US" altLang="en-US" sz="1045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±20</a:t>
                      </a:r>
                      <a:endParaRPr lang="en-US" altLang="en-US" sz="1045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 dirty="0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2.3mΩ</a:t>
                      </a:r>
                      <a:endParaRPr lang="en-US" altLang="en-US" sz="1045" b="1" dirty="0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20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HMS310N85/D/LL</a:t>
                      </a:r>
                      <a:endParaRPr lang="en-US" altLang="en-US" sz="1045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1045" b="1" dirty="0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SGT</a:t>
                      </a:r>
                      <a:endParaRPr lang="zh-CN" sz="1045" b="1" dirty="0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  <a:p>
                      <a:pPr algn="ctr">
                        <a:buNone/>
                      </a:pPr>
                      <a:r>
                        <a:rPr lang="zh-CN" sz="1045" b="1" dirty="0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(Split Gate)</a:t>
                      </a:r>
                      <a:endParaRPr lang="zh-CN" altLang="en-US" sz="1045" b="1" dirty="0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 dirty="0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TO-220/TO-263/    TOLL-8L</a:t>
                      </a:r>
                      <a:endParaRPr lang="en-US" altLang="en-US" sz="1045" b="1" dirty="0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N</a:t>
                      </a:r>
                      <a:r>
                        <a:rPr lang="en-US" alt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ch</a:t>
                      </a:r>
                      <a:endParaRPr lang="en-US" altLang="zh-CN" sz="1045" b="1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 dirty="0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85V</a:t>
                      </a:r>
                      <a:endParaRPr lang="en-US" altLang="en-US" sz="1045" b="1" dirty="0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 dirty="0" smtClean="0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310A</a:t>
                      </a:r>
                      <a:endParaRPr lang="en-US" altLang="en-US" sz="1045" b="1" dirty="0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960A</a:t>
                      </a:r>
                      <a:endParaRPr lang="en-US" altLang="en-US" sz="1045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3.0V</a:t>
                      </a:r>
                      <a:endParaRPr lang="en-US" altLang="en-US" sz="1045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±20</a:t>
                      </a:r>
                      <a:endParaRPr lang="en-US" altLang="en-US" sz="1045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1.6mΩ</a:t>
                      </a:r>
                      <a:endParaRPr lang="en-US" altLang="en-US" sz="1045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20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HMS330N06/D/LL</a:t>
                      </a:r>
                      <a:endParaRPr lang="en-US" altLang="en-US" sz="1045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SGT</a:t>
                      </a:r>
                      <a:endParaRPr lang="zh-CN" sz="1045" b="1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  <a:p>
                      <a:pPr algn="ctr">
                        <a:buNone/>
                      </a:pPr>
                      <a:r>
                        <a:rPr 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(Split Gate)</a:t>
                      </a:r>
                      <a:endParaRPr lang="zh-CN" altLang="en-US" sz="1045" b="1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 dirty="0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TO-220/TO-263/   TOLL-8L</a:t>
                      </a:r>
                      <a:endParaRPr lang="en-US" altLang="en-US" sz="1045" b="1" dirty="0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1045" b="1" dirty="0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N</a:t>
                      </a:r>
                      <a:r>
                        <a:rPr lang="en-US" altLang="zh-CN" sz="1045" b="1" dirty="0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ch</a:t>
                      </a:r>
                      <a:endParaRPr lang="en-US" altLang="zh-CN" sz="1045" b="1" dirty="0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 dirty="0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60V</a:t>
                      </a:r>
                      <a:endParaRPr lang="en-US" altLang="en-US" sz="1045" b="1" dirty="0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330A</a:t>
                      </a:r>
                      <a:endParaRPr lang="en-US" altLang="en-US" sz="1045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990A</a:t>
                      </a:r>
                      <a:endParaRPr lang="en-US" altLang="en-US" sz="1045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3.0V</a:t>
                      </a:r>
                      <a:endParaRPr lang="en-US" altLang="en-US" sz="1045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±20</a:t>
                      </a:r>
                      <a:endParaRPr lang="en-US" altLang="en-US" sz="1045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1.4mΩ</a:t>
                      </a:r>
                      <a:endParaRPr lang="en-US" altLang="en-US" sz="1045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20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HMS320N04/D/G/LL</a:t>
                      </a:r>
                      <a:endParaRPr lang="en-US" altLang="en-US" sz="1045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SGT</a:t>
                      </a:r>
                      <a:endParaRPr lang="zh-CN" sz="1045" b="1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  <a:p>
                      <a:pPr algn="ctr">
                        <a:buNone/>
                      </a:pPr>
                      <a:r>
                        <a:rPr 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(Split Gate)</a:t>
                      </a:r>
                      <a:endParaRPr lang="zh-CN" altLang="en-US" sz="1045" b="1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 dirty="0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TO-220/TO-263/               PDFN5X6-8L/TOLL-8L</a:t>
                      </a:r>
                      <a:endParaRPr lang="en-US" altLang="en-US" sz="1045" b="1" dirty="0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N</a:t>
                      </a:r>
                      <a:r>
                        <a:rPr lang="en-US" alt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ch</a:t>
                      </a:r>
                      <a:endParaRPr lang="en-US" altLang="zh-CN" sz="1045" b="1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 dirty="0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40V</a:t>
                      </a:r>
                      <a:endParaRPr lang="en-US" altLang="en-US" sz="1045" b="1" dirty="0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 dirty="0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320A</a:t>
                      </a:r>
                      <a:endParaRPr lang="en-US" altLang="en-US" sz="1045" b="1" dirty="0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 dirty="0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960A</a:t>
                      </a:r>
                      <a:endParaRPr lang="en-US" altLang="en-US" sz="1045" b="1" dirty="0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 dirty="0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1.9V</a:t>
                      </a:r>
                      <a:endParaRPr lang="en-US" altLang="en-US" sz="1045" b="1" dirty="0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 dirty="0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±20</a:t>
                      </a:r>
                      <a:endParaRPr lang="en-US" altLang="en-US" sz="1045" b="1" dirty="0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 dirty="0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0.5mΩ</a:t>
                      </a:r>
                      <a:endParaRPr lang="en-US" altLang="en-US" sz="1045" b="1" dirty="0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" name="副标题 9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228600" y="3562350"/>
            <a:ext cx="8526780" cy="1066800"/>
          </a:xfrm>
        </p:spPr>
        <p:txBody>
          <a:bodyPr>
            <a:normAutofit fontScale="90000"/>
          </a:bodyPr>
          <a:lstStyle/>
          <a:p>
            <a:pPr algn="l"/>
            <a:r>
              <a:rPr lang="en-US" altLang="zh-CN" sz="1500" b="1" dirty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Advantage</a:t>
            </a:r>
            <a:r>
              <a:rPr lang="zh-CN" altLang="en-US" sz="1500" b="1" dirty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：</a:t>
            </a:r>
            <a:r>
              <a:rPr lang="en-US" altLang="zh-CN" sz="1450" dirty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The newest SGT technology</a:t>
            </a:r>
            <a:r>
              <a:rPr lang="zh-CN" altLang="en-US" sz="1450" dirty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，</a:t>
            </a:r>
            <a:r>
              <a:rPr lang="en-US" altLang="zh-CN" sz="1450" dirty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package : TOLL-8L/TO-263/TO-220/PDFN5X6-8L , can used in different products</a:t>
            </a:r>
            <a:r>
              <a:rPr lang="zh-CN" altLang="en-US" sz="145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；</a:t>
            </a:r>
            <a:r>
              <a:rPr lang="en-US" altLang="zh-CN" sz="145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 have a testing of VTH</a:t>
            </a:r>
            <a:r>
              <a:rPr lang="zh-CN" altLang="en-US" sz="145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，</a:t>
            </a:r>
            <a:r>
              <a:rPr lang="en-US" altLang="zh-CN" sz="145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can used in paralleling structure application</a:t>
            </a:r>
            <a:r>
              <a:rPr lang="zh-CN" altLang="en-US" sz="145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en-US" altLang="zh-CN" sz="1450" dirty="0">
              <a:solidFill>
                <a:schemeClr val="bg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l"/>
            <a:endParaRPr lang="en-US" altLang="zh-CN" sz="1500" dirty="0" smtClean="0">
              <a:solidFill>
                <a:srgbClr val="1F497D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l"/>
            <a:r>
              <a:rPr lang="en-US" altLang="zh-CN" sz="1500" b="1" dirty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Application</a:t>
            </a:r>
            <a:r>
              <a:rPr lang="zh-CN" altLang="en-US" sz="1500" b="1" dirty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：</a:t>
            </a:r>
            <a:r>
              <a:rPr lang="en-US" altLang="zh-CN" sz="1450" dirty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Energy storage products</a:t>
            </a:r>
            <a:r>
              <a:rPr lang="zh-CN" altLang="en-US" sz="1450" dirty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lang="en-US" altLang="zh-CN" sz="1450" dirty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Outdoor power supply products</a:t>
            </a:r>
            <a:r>
              <a:rPr lang="zh-CN" altLang="en-US" sz="1450" dirty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en-US" altLang="zh-CN" sz="1450" dirty="0">
              <a:solidFill>
                <a:schemeClr val="bg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/>
              <a:t>2-2</a:t>
            </a:r>
            <a:endParaRPr lang="en-US" altLang="zh-CN" dirty="0"/>
          </a:p>
        </p:txBody>
      </p:sp>
      <p:sp>
        <p:nvSpPr>
          <p:cNvPr id="8" name="TextBox 3"/>
          <p:cNvSpPr txBox="1"/>
          <p:nvPr>
            <p:custDataLst>
              <p:tags r:id="rId1"/>
            </p:custDataLst>
          </p:nvPr>
        </p:nvSpPr>
        <p:spPr>
          <a:xfrm>
            <a:off x="3486150" y="100330"/>
            <a:ext cx="5657850" cy="41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 kern="20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方正综艺简体" panose="03000509000000000000" charset="-122"/>
                <a:sym typeface="+mn-ea"/>
              </a:rPr>
              <a:t>BMS/</a:t>
            </a:r>
            <a:r>
              <a:rPr lang="en-US" altLang="zh-CN" sz="2100" b="1" kern="20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方正综艺简体" panose="03000509000000000000" charset="-122"/>
                <a:sym typeface="+mn-ea"/>
              </a:rPr>
              <a:t>E-bicycle</a:t>
            </a:r>
            <a:r>
              <a:rPr lang="zh-CN" altLang="en-US" sz="2100" b="1" kern="20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方正综艺简体" panose="03000509000000000000" charset="-122"/>
                <a:sym typeface="+mn-ea"/>
              </a:rPr>
              <a:t>/</a:t>
            </a:r>
            <a:r>
              <a:rPr lang="en-US" altLang="zh-CN" sz="2100" b="1" kern="20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方正综艺简体" panose="03000509000000000000" charset="-122"/>
                <a:sym typeface="+mn-ea"/>
              </a:rPr>
              <a:t>Balance vehicle</a:t>
            </a:r>
            <a:r>
              <a:rPr lang="zh-CN" altLang="en-US" sz="2100" b="1" kern="20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方正综艺简体" panose="03000509000000000000" charset="-122"/>
                <a:sym typeface="+mn-ea"/>
              </a:rPr>
              <a:t> </a:t>
            </a:r>
            <a:r>
              <a:rPr lang="en-US" altLang="zh-CN" sz="2100" b="1" kern="20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方正综艺简体" panose="03000509000000000000" charset="-122"/>
                <a:sym typeface="+mn-ea"/>
              </a:rPr>
              <a:t>SGT MOS</a:t>
            </a:r>
            <a:endParaRPr lang="zh-CN" altLang="en-US" sz="2100" b="1" kern="20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方正综艺简体" panose="03000509000000000000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286000" y="2387600"/>
            <a:ext cx="4572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1.Sic二极管/GaN FET/IGBT单管</a:t>
            </a:r>
            <a:endParaRPr lang="zh-CN" altLang="en-US"/>
          </a:p>
        </p:txBody>
      </p:sp>
      <p:graphicFrame>
        <p:nvGraphicFramePr>
          <p:cNvPr id="6" name="表格 5"/>
          <p:cNvGraphicFramePr/>
          <p:nvPr>
            <p:custDataLst>
              <p:tags r:id="rId2"/>
            </p:custDataLst>
          </p:nvPr>
        </p:nvGraphicFramePr>
        <p:xfrm>
          <a:off x="588010" y="669290"/>
          <a:ext cx="6517005" cy="4294091"/>
        </p:xfrm>
        <a:graphic>
          <a:graphicData uri="http://schemas.openxmlformats.org/drawingml/2006/table">
            <a:tbl>
              <a:tblPr/>
              <a:tblGrid>
                <a:gridCol w="805815"/>
                <a:gridCol w="808990"/>
                <a:gridCol w="1303020"/>
                <a:gridCol w="545465"/>
                <a:gridCol w="680085"/>
                <a:gridCol w="535305"/>
                <a:gridCol w="349885"/>
                <a:gridCol w="339090"/>
                <a:gridCol w="334645"/>
                <a:gridCol w="814705"/>
              </a:tblGrid>
              <a:tr h="306705">
                <a:tc gridSpan="10">
                  <a:txBody>
                    <a:bodyPr/>
                    <a:lstStyle/>
                    <a:p>
                      <a:pPr algn="l">
                        <a:lnSpc>
                          <a:spcPct val="8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zh-CN" sz="1650" b="1" kern="1200" dirty="0">
                          <a:solidFill>
                            <a:schemeClr val="bg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cs typeface="+mn-cs"/>
                        </a:rPr>
                        <a:t>BMS/</a:t>
                      </a:r>
                      <a:r>
                        <a:rPr lang="en-US" altLang="zh-CN" sz="1650" b="1" kern="1200" dirty="0">
                          <a:solidFill>
                            <a:schemeClr val="bg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cs typeface="+mn-cs"/>
                        </a:rPr>
                        <a:t>E-bicycle</a:t>
                      </a:r>
                      <a:r>
                        <a:rPr lang="zh-CN" sz="1650" b="1" kern="1200" dirty="0">
                          <a:solidFill>
                            <a:schemeClr val="bg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cs typeface="+mn-cs"/>
                        </a:rPr>
                        <a:t>/</a:t>
                      </a:r>
                      <a:r>
                        <a:rPr lang="en-US" altLang="zh-CN" sz="1650" b="1" kern="1200" dirty="0">
                          <a:solidFill>
                            <a:schemeClr val="bg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cs typeface="+mn-cs"/>
                        </a:rPr>
                        <a:t>Balance vehicle</a:t>
                      </a:r>
                      <a:r>
                        <a:rPr lang="zh-CN" sz="1650" b="1" kern="1200" dirty="0">
                          <a:solidFill>
                            <a:schemeClr val="bg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cs typeface="+mn-cs"/>
                        </a:rPr>
                        <a:t> SGT MOS</a:t>
                      </a:r>
                      <a:endParaRPr lang="zh-CN" sz="1650" b="1" kern="1200" dirty="0">
                        <a:solidFill>
                          <a:schemeClr val="bg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微软雅黑" panose="020B0503020204020204" charset="-122"/>
                        <a:cs typeface="+mn-cs"/>
                      </a:endParaRPr>
                    </a:p>
                  </a:txBody>
                  <a:tcPr marL="6984" marR="6984" marT="6984" marB="25144" anchor="ctr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cap="flat">
                      <a:noFill/>
                    </a:ln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41529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1045" b="1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Part Number</a:t>
                      </a:r>
                      <a:endParaRPr lang="zh-CN" altLang="en-US" sz="1045" b="1">
                        <a:solidFill>
                          <a:srgbClr val="FFFFFF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950" b="1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Technology</a:t>
                      </a:r>
                      <a:endParaRPr lang="zh-CN" altLang="en-US" sz="1045" b="1">
                        <a:solidFill>
                          <a:srgbClr val="FFFFFF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1045" b="1" dirty="0" smtClean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Package</a:t>
                      </a:r>
                      <a:endParaRPr lang="zh-CN" altLang="en-US" sz="1045" b="1" dirty="0">
                        <a:solidFill>
                          <a:srgbClr val="FFFFFF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950" b="1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Polarity</a:t>
                      </a:r>
                      <a:endParaRPr lang="zh-CN" altLang="en-US" sz="950" b="1">
                        <a:solidFill>
                          <a:srgbClr val="FFFFFF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 dirty="0">
                          <a:solidFill>
                            <a:srgbClr val="FFFFFF"/>
                          </a:solidFill>
                          <a:latin typeface="微软雅黑" panose="020B0503020204020204" charset="-122"/>
                        </a:rPr>
                        <a:t>VDS(Max) (BVDSS(V)</a:t>
                      </a:r>
                      <a:endParaRPr lang="en-US" altLang="en-US" sz="950" b="1" dirty="0">
                        <a:solidFill>
                          <a:srgbClr val="FFFFFF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 dirty="0">
                          <a:solidFill>
                            <a:srgbClr val="FFFFFF"/>
                          </a:solidFill>
                          <a:latin typeface="微软雅黑" panose="020B0503020204020204" charset="-122"/>
                        </a:rPr>
                        <a:t>ID(Max) (ID(A))</a:t>
                      </a:r>
                      <a:endParaRPr lang="en-US" altLang="en-US" sz="950" b="1" dirty="0">
                        <a:solidFill>
                          <a:srgbClr val="FFFFFF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微软雅黑" panose="020B0503020204020204" charset="-122"/>
                        </a:rPr>
                        <a:t>IDM</a:t>
                      </a:r>
                      <a:endParaRPr lang="en-US" altLang="en-US" sz="1000" b="1" dirty="0">
                        <a:solidFill>
                          <a:srgbClr val="FFFFFF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 dirty="0">
                          <a:solidFill>
                            <a:srgbClr val="FFFFFF"/>
                          </a:solidFill>
                          <a:latin typeface="微软雅黑" panose="020B0503020204020204" charset="-122"/>
                        </a:rPr>
                        <a:t>VTH (</a:t>
                      </a:r>
                      <a:r>
                        <a:rPr lang="en-US" sz="950" b="1" dirty="0" err="1">
                          <a:solidFill>
                            <a:srgbClr val="FFFFFF"/>
                          </a:solidFill>
                          <a:latin typeface="微软雅黑" panose="020B0503020204020204" charset="-122"/>
                        </a:rPr>
                        <a:t>Typ</a:t>
                      </a:r>
                      <a:r>
                        <a:rPr lang="en-US" sz="950" b="1" dirty="0">
                          <a:solidFill>
                            <a:srgbClr val="FFFFFF"/>
                          </a:solidFill>
                          <a:latin typeface="微软雅黑" panose="020B0503020204020204" charset="-122"/>
                        </a:rPr>
                        <a:t>)</a:t>
                      </a:r>
                      <a:endParaRPr lang="en-US" altLang="en-US" sz="950" b="1" dirty="0">
                        <a:solidFill>
                          <a:srgbClr val="FFFFFF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 dirty="0">
                          <a:solidFill>
                            <a:srgbClr val="FFFFFF"/>
                          </a:solidFill>
                          <a:latin typeface="微软雅黑" panose="020B0503020204020204" charset="-122"/>
                        </a:rPr>
                        <a:t>VGS</a:t>
                      </a:r>
                      <a:endParaRPr lang="en-US" altLang="en-US" sz="950" b="1" dirty="0">
                        <a:solidFill>
                          <a:srgbClr val="FFFFFF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 dirty="0">
                          <a:solidFill>
                            <a:srgbClr val="FFFFFF"/>
                          </a:solidFill>
                          <a:latin typeface="微软雅黑" panose="020B0503020204020204" charset="-122"/>
                        </a:rPr>
                        <a:t>RDS(ON)@ 10VTyp(</a:t>
                      </a:r>
                      <a:r>
                        <a:rPr lang="en-US" sz="950" b="1" dirty="0" err="1">
                          <a:solidFill>
                            <a:srgbClr val="FFFFFF"/>
                          </a:solidFill>
                          <a:latin typeface="微软雅黑" panose="020B0503020204020204" charset="-122"/>
                        </a:rPr>
                        <a:t>mΩ</a:t>
                      </a:r>
                      <a:r>
                        <a:rPr lang="en-US" sz="950" b="1" dirty="0">
                          <a:solidFill>
                            <a:srgbClr val="FFFFFF"/>
                          </a:solidFill>
                          <a:latin typeface="微软雅黑" panose="020B0503020204020204" charset="-122"/>
                        </a:rPr>
                        <a:t>)</a:t>
                      </a: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微软雅黑" panose="020B0503020204020204" charset="-122"/>
                        </a:rPr>
                        <a:t> </a:t>
                      </a:r>
                      <a:endParaRPr lang="en-US" altLang="en-US" sz="1000" b="1" dirty="0">
                        <a:solidFill>
                          <a:srgbClr val="FFFFFF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</a:tr>
              <a:tr h="32448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60" b="1" dirty="0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HMS135N10/D/G/K</a:t>
                      </a:r>
                      <a:endParaRPr lang="en-US" altLang="en-US" sz="960" b="1" dirty="0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960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S</a:t>
                      </a:r>
                      <a:r>
                        <a:rPr lang="en-US" altLang="zh-CN" sz="960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GT</a:t>
                      </a:r>
                      <a:endParaRPr lang="en-US" altLang="zh-CN" sz="960" b="1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  <a:p>
                      <a:pPr algn="ctr">
                        <a:buNone/>
                      </a:pPr>
                      <a:r>
                        <a:rPr lang="zh-CN" sz="960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(Split Gate)</a:t>
                      </a:r>
                      <a:endParaRPr lang="zh-CN" altLang="en-US" sz="960" b="1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TO-220/TO-263           PDFN5X6-8L/TO-252</a:t>
                      </a:r>
                      <a:endParaRPr lang="en-US" altLang="en-US" sz="95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960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N</a:t>
                      </a:r>
                      <a:r>
                        <a:rPr lang="en-US" altLang="zh-CN" sz="960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ch</a:t>
                      </a:r>
                      <a:endParaRPr lang="en-US" altLang="zh-CN" sz="960" b="1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6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100V</a:t>
                      </a:r>
                      <a:endParaRPr lang="en-US" altLang="en-US" sz="96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6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135A</a:t>
                      </a:r>
                      <a:endParaRPr lang="en-US" altLang="en-US" sz="96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6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405A</a:t>
                      </a:r>
                      <a:endParaRPr lang="en-US" altLang="en-US" sz="96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6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3.0V</a:t>
                      </a:r>
                      <a:endParaRPr lang="en-US" altLang="en-US" sz="96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6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±20</a:t>
                      </a:r>
                      <a:endParaRPr lang="en-US" altLang="en-US" sz="96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6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3.4mΩ</a:t>
                      </a:r>
                      <a:endParaRPr lang="en-US" altLang="en-US" sz="96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448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60" b="1" dirty="0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HMS120N10/D/G/K</a:t>
                      </a:r>
                      <a:endParaRPr lang="en-US" altLang="en-US" sz="960" b="1" dirty="0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960" b="1" dirty="0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SG</a:t>
                      </a:r>
                      <a:r>
                        <a:rPr lang="en-US" altLang="zh-CN" sz="960" b="1" dirty="0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T</a:t>
                      </a:r>
                      <a:endParaRPr lang="en-US" altLang="zh-CN" sz="960" b="1" dirty="0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  <a:p>
                      <a:pPr algn="ctr">
                        <a:buNone/>
                      </a:pPr>
                      <a:r>
                        <a:rPr lang="zh-CN" sz="960" b="1" dirty="0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(Split Gate)</a:t>
                      </a:r>
                      <a:endParaRPr lang="zh-CN" altLang="en-US" sz="960" b="1" dirty="0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TO-220/TO-263           PDFN5X6-8L/TO-252</a:t>
                      </a:r>
                      <a:endParaRPr lang="en-US" altLang="en-US" sz="95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960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N</a:t>
                      </a:r>
                      <a:r>
                        <a:rPr lang="en-US" altLang="zh-CN" sz="960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ch</a:t>
                      </a:r>
                      <a:endParaRPr lang="en-US" altLang="zh-CN" sz="960" b="1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6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100V</a:t>
                      </a:r>
                      <a:endParaRPr lang="en-US" altLang="en-US" sz="96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6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120A</a:t>
                      </a:r>
                      <a:endParaRPr lang="en-US" altLang="en-US" sz="96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6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360A</a:t>
                      </a:r>
                      <a:endParaRPr lang="en-US" altLang="en-US" sz="96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6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3.0V</a:t>
                      </a:r>
                      <a:endParaRPr lang="en-US" altLang="en-US" sz="96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6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±20</a:t>
                      </a:r>
                      <a:endParaRPr lang="en-US" altLang="en-US" sz="96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6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4.6mΩ</a:t>
                      </a:r>
                      <a:endParaRPr lang="en-US" altLang="en-US" sz="96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448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6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HMS85N10/D/G/K</a:t>
                      </a:r>
                      <a:endParaRPr lang="en-US" altLang="en-US" sz="96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960" b="1" dirty="0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SGT</a:t>
                      </a:r>
                      <a:endParaRPr lang="zh-CN" sz="960" b="1" dirty="0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  <a:p>
                      <a:pPr algn="ctr">
                        <a:buNone/>
                      </a:pPr>
                      <a:r>
                        <a:rPr lang="zh-CN" sz="960" b="1" dirty="0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(Split Gate)</a:t>
                      </a:r>
                      <a:endParaRPr lang="zh-CN" altLang="en-US" sz="960" b="1" dirty="0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TO-220/TO-263           PDFN5X6-8L/TO-252</a:t>
                      </a:r>
                      <a:endParaRPr lang="en-US" altLang="en-US" sz="95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960" b="1" dirty="0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N</a:t>
                      </a:r>
                      <a:r>
                        <a:rPr lang="en-US" altLang="zh-CN" sz="960" b="1" dirty="0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ch</a:t>
                      </a:r>
                      <a:endParaRPr lang="en-US" altLang="zh-CN" sz="960" b="1" dirty="0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60" b="1" dirty="0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100V</a:t>
                      </a:r>
                      <a:endParaRPr lang="en-US" altLang="en-US" sz="960" b="1" dirty="0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6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85A</a:t>
                      </a:r>
                      <a:endParaRPr lang="en-US" altLang="en-US" sz="96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6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255A</a:t>
                      </a:r>
                      <a:endParaRPr lang="en-US" altLang="en-US" sz="96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6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3.0V</a:t>
                      </a:r>
                      <a:endParaRPr lang="en-US" altLang="en-US" sz="96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6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±20</a:t>
                      </a:r>
                      <a:endParaRPr lang="en-US" altLang="en-US" sz="96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6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7.0mΩ</a:t>
                      </a:r>
                      <a:endParaRPr lang="en-US" altLang="en-US" sz="96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448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6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HMS80N10/D/G/K</a:t>
                      </a:r>
                      <a:endParaRPr lang="en-US" altLang="en-US" sz="96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960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SGT</a:t>
                      </a:r>
                      <a:endParaRPr lang="zh-CN" sz="960" b="1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  <a:p>
                      <a:pPr algn="ctr">
                        <a:buNone/>
                      </a:pPr>
                      <a:r>
                        <a:rPr lang="zh-CN" sz="960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(Split Gate)</a:t>
                      </a:r>
                      <a:endParaRPr lang="zh-CN" altLang="en-US" sz="960" b="1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 dirty="0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TO-220/TO-263           PDFN5X6-8L/TO-252</a:t>
                      </a:r>
                      <a:endParaRPr lang="en-US" altLang="en-US" sz="950" b="1" dirty="0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960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N</a:t>
                      </a:r>
                      <a:r>
                        <a:rPr lang="en-US" altLang="zh-CN" sz="960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ch</a:t>
                      </a:r>
                      <a:endParaRPr lang="en-US" altLang="zh-CN" sz="960" b="1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60" b="1" dirty="0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100V</a:t>
                      </a:r>
                      <a:endParaRPr lang="en-US" altLang="en-US" sz="960" b="1" dirty="0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6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80A</a:t>
                      </a:r>
                      <a:endParaRPr lang="en-US" altLang="en-US" sz="96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6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240A</a:t>
                      </a:r>
                      <a:endParaRPr lang="en-US" altLang="en-US" sz="96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6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3.0V</a:t>
                      </a:r>
                      <a:endParaRPr lang="en-US" altLang="en-US" sz="96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6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±20</a:t>
                      </a:r>
                      <a:endParaRPr lang="en-US" altLang="en-US" sz="96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6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7.5mΩ</a:t>
                      </a:r>
                      <a:endParaRPr lang="en-US" altLang="en-US" sz="96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448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6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HMS135N85/D/G/K</a:t>
                      </a:r>
                      <a:endParaRPr lang="en-US" altLang="en-US" sz="96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960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SGT</a:t>
                      </a:r>
                      <a:endParaRPr lang="zh-CN" sz="960" b="1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  <a:p>
                      <a:pPr algn="ctr">
                        <a:buNone/>
                      </a:pPr>
                      <a:r>
                        <a:rPr lang="zh-CN" sz="960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(Split Gate)</a:t>
                      </a:r>
                      <a:endParaRPr lang="zh-CN" altLang="en-US" sz="960" b="1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 dirty="0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TO-220/TO-263           PDFN5X6-8L/TO-252</a:t>
                      </a:r>
                      <a:endParaRPr lang="en-US" altLang="en-US" sz="950" b="1" dirty="0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960" b="1" dirty="0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N</a:t>
                      </a:r>
                      <a:r>
                        <a:rPr lang="en-US" altLang="zh-CN" sz="960" b="1" dirty="0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ch</a:t>
                      </a:r>
                      <a:endParaRPr lang="en-US" altLang="zh-CN" sz="960" b="1" dirty="0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6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85V</a:t>
                      </a:r>
                      <a:endParaRPr lang="en-US" altLang="en-US" sz="96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6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135A</a:t>
                      </a:r>
                      <a:endParaRPr lang="en-US" altLang="en-US" sz="96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6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405A</a:t>
                      </a:r>
                      <a:endParaRPr lang="en-US" altLang="en-US" sz="96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6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3.0V</a:t>
                      </a:r>
                      <a:endParaRPr lang="en-US" altLang="en-US" sz="96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6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±20</a:t>
                      </a:r>
                      <a:endParaRPr lang="en-US" altLang="en-US" sz="96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6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3.3mΩ</a:t>
                      </a:r>
                      <a:endParaRPr lang="en-US" altLang="en-US" sz="96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448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6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HMS120N85/D/G/K</a:t>
                      </a:r>
                      <a:endParaRPr lang="en-US" altLang="en-US" sz="96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960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SGT</a:t>
                      </a:r>
                      <a:endParaRPr lang="zh-CN" sz="960" b="1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  <a:p>
                      <a:pPr algn="ctr">
                        <a:buNone/>
                      </a:pPr>
                      <a:r>
                        <a:rPr lang="zh-CN" sz="960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(Split Gate)</a:t>
                      </a:r>
                      <a:endParaRPr lang="zh-CN" altLang="en-US" sz="960" b="1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TO-220/TO-263           PDFN5X6-8L/TO-252</a:t>
                      </a:r>
                      <a:endParaRPr lang="en-US" altLang="en-US" sz="95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960" b="1" dirty="0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N</a:t>
                      </a:r>
                      <a:r>
                        <a:rPr lang="en-US" altLang="zh-CN" sz="960" b="1" dirty="0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ch</a:t>
                      </a:r>
                      <a:endParaRPr lang="en-US" altLang="zh-CN" sz="960" b="1" dirty="0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60" b="1" dirty="0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85V</a:t>
                      </a:r>
                      <a:endParaRPr lang="en-US" altLang="en-US" sz="960" b="1" dirty="0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6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120A</a:t>
                      </a:r>
                      <a:endParaRPr lang="en-US" altLang="en-US" sz="96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6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360A</a:t>
                      </a:r>
                      <a:endParaRPr lang="en-US" altLang="en-US" sz="96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6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3.0V</a:t>
                      </a:r>
                      <a:endParaRPr lang="en-US" altLang="en-US" sz="96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6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±20</a:t>
                      </a:r>
                      <a:endParaRPr lang="en-US" altLang="en-US" sz="96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6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4.5mΩ</a:t>
                      </a:r>
                      <a:endParaRPr lang="en-US" altLang="en-US" sz="96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448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6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HMS100N85/D/G/K</a:t>
                      </a:r>
                      <a:endParaRPr lang="en-US" altLang="en-US" sz="96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960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SGT</a:t>
                      </a:r>
                      <a:endParaRPr lang="zh-CN" sz="960" b="1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  <a:p>
                      <a:pPr algn="ctr">
                        <a:buNone/>
                      </a:pPr>
                      <a:r>
                        <a:rPr lang="zh-CN" sz="960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(Split Gate)</a:t>
                      </a:r>
                      <a:endParaRPr lang="zh-CN" altLang="en-US" sz="960" b="1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TO-220/TO-263           PDFN5X6-8L/TO-252</a:t>
                      </a:r>
                      <a:endParaRPr lang="en-US" altLang="en-US" sz="95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960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N</a:t>
                      </a:r>
                      <a:r>
                        <a:rPr lang="en-US" altLang="zh-CN" sz="960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ch</a:t>
                      </a:r>
                      <a:endParaRPr lang="en-US" altLang="zh-CN" sz="960" b="1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60" b="1" dirty="0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85V</a:t>
                      </a:r>
                      <a:endParaRPr lang="en-US" altLang="en-US" sz="960" b="1" dirty="0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60" b="1" dirty="0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100A</a:t>
                      </a:r>
                      <a:endParaRPr lang="en-US" altLang="en-US" sz="960" b="1" dirty="0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6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300A</a:t>
                      </a:r>
                      <a:endParaRPr lang="en-US" altLang="en-US" sz="96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6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3.0V</a:t>
                      </a:r>
                      <a:endParaRPr lang="en-US" altLang="en-US" sz="96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6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±20</a:t>
                      </a:r>
                      <a:endParaRPr lang="en-US" altLang="en-US" sz="96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6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5.4mΩ</a:t>
                      </a:r>
                      <a:endParaRPr lang="en-US" altLang="en-US" sz="96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448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6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HMS80N85/D/G/K</a:t>
                      </a:r>
                      <a:endParaRPr lang="en-US" altLang="en-US" sz="96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960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SGT</a:t>
                      </a:r>
                      <a:endParaRPr lang="zh-CN" sz="960" b="1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  <a:p>
                      <a:pPr algn="ctr">
                        <a:buNone/>
                      </a:pPr>
                      <a:r>
                        <a:rPr lang="zh-CN" sz="960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(Split Gate)</a:t>
                      </a:r>
                      <a:endParaRPr lang="zh-CN" altLang="en-US" sz="960" b="1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TO-220/TO-263           PDFN5X6-8L/TO-252</a:t>
                      </a:r>
                      <a:endParaRPr lang="en-US" altLang="en-US" sz="95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960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N</a:t>
                      </a:r>
                      <a:r>
                        <a:rPr lang="en-US" altLang="zh-CN" sz="960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ch</a:t>
                      </a:r>
                      <a:endParaRPr lang="en-US" altLang="zh-CN" sz="960" b="1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6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85V</a:t>
                      </a:r>
                      <a:endParaRPr lang="en-US" altLang="en-US" sz="96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6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80A</a:t>
                      </a:r>
                      <a:endParaRPr lang="en-US" altLang="en-US" sz="96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60" b="1" dirty="0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240A</a:t>
                      </a:r>
                      <a:endParaRPr lang="en-US" altLang="en-US" sz="960" b="1" dirty="0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60" b="1" dirty="0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3.0V</a:t>
                      </a:r>
                      <a:endParaRPr lang="en-US" altLang="en-US" sz="960" b="1" dirty="0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6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±20</a:t>
                      </a:r>
                      <a:endParaRPr lang="en-US" altLang="en-US" sz="96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6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6.9mΩ</a:t>
                      </a:r>
                      <a:endParaRPr lang="en-US" altLang="en-US" sz="96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448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6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HMS100N15/D</a:t>
                      </a:r>
                      <a:endParaRPr lang="en-US" altLang="en-US" sz="96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960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SGT</a:t>
                      </a:r>
                      <a:endParaRPr lang="zh-CN" sz="960" b="1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  <a:p>
                      <a:pPr algn="ctr">
                        <a:buNone/>
                      </a:pPr>
                      <a:r>
                        <a:rPr lang="zh-CN" sz="960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(Split Gate)</a:t>
                      </a:r>
                      <a:endParaRPr lang="zh-CN" altLang="en-US" sz="960" b="1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TO-220/TO-263</a:t>
                      </a:r>
                      <a:endParaRPr lang="en-US" altLang="en-US" sz="95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960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N</a:t>
                      </a:r>
                      <a:r>
                        <a:rPr lang="en-US" altLang="zh-CN" sz="960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ch</a:t>
                      </a:r>
                      <a:endParaRPr lang="en-US" altLang="zh-CN" sz="960" b="1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6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150V</a:t>
                      </a:r>
                      <a:endParaRPr lang="en-US" altLang="en-US" sz="96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6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100A</a:t>
                      </a:r>
                      <a:endParaRPr lang="en-US" altLang="en-US" sz="96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6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300A</a:t>
                      </a:r>
                      <a:endParaRPr lang="en-US" altLang="en-US" sz="96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60" b="1" dirty="0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3.0V</a:t>
                      </a:r>
                      <a:endParaRPr lang="en-US" altLang="en-US" sz="960" b="1" dirty="0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60" b="1" dirty="0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±20</a:t>
                      </a:r>
                      <a:endParaRPr lang="en-US" altLang="en-US" sz="960" b="1" dirty="0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6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6.5mΩ</a:t>
                      </a:r>
                      <a:endParaRPr lang="en-US" altLang="en-US" sz="96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448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6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HMS100N20/D</a:t>
                      </a:r>
                      <a:endParaRPr lang="en-US" altLang="en-US" sz="96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960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SGT</a:t>
                      </a:r>
                      <a:endParaRPr lang="zh-CN" sz="960" b="1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  <a:p>
                      <a:pPr algn="ctr">
                        <a:buNone/>
                      </a:pPr>
                      <a:r>
                        <a:rPr lang="zh-CN" sz="960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(Split Gate)</a:t>
                      </a:r>
                      <a:endParaRPr lang="zh-CN" altLang="en-US" sz="960" b="1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TO-220/TO-263</a:t>
                      </a:r>
                      <a:endParaRPr lang="en-US" altLang="en-US" sz="95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960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N</a:t>
                      </a:r>
                      <a:r>
                        <a:rPr lang="en-US" altLang="zh-CN" sz="960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ch</a:t>
                      </a:r>
                      <a:endParaRPr lang="en-US" altLang="zh-CN" sz="960" b="1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6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200V</a:t>
                      </a:r>
                      <a:endParaRPr lang="en-US" altLang="en-US" sz="96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6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100A</a:t>
                      </a:r>
                      <a:endParaRPr lang="en-US" altLang="en-US" sz="96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6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300A</a:t>
                      </a:r>
                      <a:endParaRPr lang="en-US" altLang="en-US" sz="96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6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3.0V</a:t>
                      </a:r>
                      <a:endParaRPr lang="en-US" altLang="en-US" sz="96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60" b="1" dirty="0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±20</a:t>
                      </a:r>
                      <a:endParaRPr lang="en-US" altLang="en-US" sz="960" b="1" dirty="0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60" b="1" dirty="0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9.3mΩ</a:t>
                      </a:r>
                      <a:endParaRPr lang="en-US" altLang="en-US" sz="960" b="1" dirty="0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448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6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HMS80N25/D</a:t>
                      </a:r>
                      <a:endParaRPr lang="en-US" altLang="en-US" sz="96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960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SGT</a:t>
                      </a:r>
                      <a:endParaRPr lang="zh-CN" sz="960" b="1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  <a:p>
                      <a:pPr algn="ctr">
                        <a:buNone/>
                      </a:pPr>
                      <a:r>
                        <a:rPr lang="zh-CN" sz="960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(Split Gate)</a:t>
                      </a:r>
                      <a:endParaRPr lang="zh-CN" altLang="en-US" sz="960" b="1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 dirty="0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TO-220/TO-263</a:t>
                      </a:r>
                      <a:endParaRPr lang="en-US" altLang="en-US" sz="950" b="1" dirty="0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960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N</a:t>
                      </a:r>
                      <a:r>
                        <a:rPr lang="en-US" altLang="zh-CN" sz="960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ch</a:t>
                      </a:r>
                      <a:endParaRPr lang="en-US" altLang="zh-CN" sz="960" b="1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6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250V</a:t>
                      </a:r>
                      <a:endParaRPr lang="en-US" altLang="en-US" sz="96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6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80A</a:t>
                      </a:r>
                      <a:endParaRPr lang="en-US" altLang="en-US" sz="96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6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240A</a:t>
                      </a:r>
                      <a:endParaRPr lang="en-US" altLang="en-US" sz="96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6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3.0V</a:t>
                      </a:r>
                      <a:endParaRPr lang="en-US" altLang="en-US" sz="96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6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±20</a:t>
                      </a:r>
                      <a:endParaRPr lang="en-US" altLang="en-US" sz="96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60" b="1" dirty="0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18mΩ</a:t>
                      </a:r>
                      <a:endParaRPr lang="en-US" altLang="en-US" sz="960" b="1" dirty="0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" name="副标题 4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7162800" y="1047750"/>
            <a:ext cx="1900555" cy="3984625"/>
          </a:xfrm>
        </p:spPr>
        <p:txBody>
          <a:bodyPr>
            <a:normAutofit fontScale="80000"/>
          </a:bodyPr>
          <a:lstStyle/>
          <a:p>
            <a:pPr algn="l">
              <a:lnSpc>
                <a:spcPct val="120000"/>
              </a:lnSpc>
            </a:pPr>
            <a:r>
              <a:rPr lang="en-US" altLang="zh-CN" sz="1650" b="1" dirty="0">
                <a:solidFill>
                  <a:schemeClr val="bg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Advantage</a:t>
            </a:r>
            <a:r>
              <a:rPr lang="zh-CN" altLang="en-US" sz="1650" b="1" dirty="0">
                <a:solidFill>
                  <a:schemeClr val="bg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：</a:t>
            </a:r>
            <a:endParaRPr lang="en-US" altLang="zh-CN" sz="1650" b="1" dirty="0">
              <a:solidFill>
                <a:schemeClr val="bg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algn="l">
              <a:lnSpc>
                <a:spcPct val="110000"/>
              </a:lnSpc>
            </a:pPr>
            <a:r>
              <a:rPr lang="en-US" altLang="zh-CN" sz="1450" dirty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The newest SGT technology</a:t>
            </a:r>
            <a:r>
              <a:rPr lang="zh-CN" altLang="en-US" sz="1450" dirty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，</a:t>
            </a:r>
            <a:r>
              <a:rPr lang="en-US" altLang="zh-CN" sz="1450" dirty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package :</a:t>
            </a:r>
            <a:r>
              <a:rPr lang="en-US" altLang="zh-CN" sz="145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TO-263/TO-220/PDFN5X6-8L /</a:t>
            </a:r>
            <a:endParaRPr lang="en-US" altLang="zh-CN" sz="1450" dirty="0" smtClean="0">
              <a:solidFill>
                <a:schemeClr val="bg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l">
              <a:lnSpc>
                <a:spcPct val="110000"/>
              </a:lnSpc>
            </a:pPr>
            <a:r>
              <a:rPr lang="en-US" altLang="zh-CN" sz="145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TO-252 , </a:t>
            </a:r>
            <a:r>
              <a:rPr lang="en-US" altLang="zh-CN" sz="1450" dirty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can used in different products</a:t>
            </a:r>
            <a:r>
              <a:rPr lang="zh-CN" altLang="en-US" sz="145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；</a:t>
            </a:r>
            <a:r>
              <a:rPr lang="en-US" altLang="zh-CN" sz="145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have a testing of VTH</a:t>
            </a:r>
            <a:r>
              <a:rPr lang="zh-CN" altLang="en-US" sz="145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，</a:t>
            </a:r>
            <a:r>
              <a:rPr lang="en-US" altLang="zh-CN" sz="145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can used in paralleling structure application</a:t>
            </a:r>
            <a:r>
              <a:rPr lang="zh-CN" altLang="en-US" sz="145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en-US" altLang="zh-CN" sz="1450" dirty="0">
              <a:solidFill>
                <a:schemeClr val="bg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l"/>
            <a:endParaRPr lang="en-US" altLang="zh-CN" sz="1650" b="1" dirty="0">
              <a:solidFill>
                <a:schemeClr val="bg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algn="l"/>
            <a:r>
              <a:rPr lang="en-US" altLang="zh-CN" sz="1650" b="1" dirty="0">
                <a:solidFill>
                  <a:schemeClr val="bg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Application</a:t>
            </a:r>
            <a:r>
              <a:rPr lang="zh-CN" altLang="en-US" sz="1650" b="1" dirty="0">
                <a:solidFill>
                  <a:schemeClr val="bg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：</a:t>
            </a:r>
            <a:endParaRPr lang="en-US" altLang="zh-CN" sz="1650" b="1" dirty="0">
              <a:solidFill>
                <a:schemeClr val="bg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algn="l">
              <a:lnSpc>
                <a:spcPct val="110000"/>
              </a:lnSpc>
            </a:pPr>
            <a:r>
              <a:rPr lang="en-US" altLang="zh-CN" sz="1450" dirty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BMS/E-bicycle</a:t>
            </a:r>
            <a:r>
              <a:rPr lang="en-US" altLang="zh-CN" sz="145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/</a:t>
            </a:r>
            <a:endParaRPr lang="en-US" altLang="zh-CN" sz="1450" dirty="0" smtClean="0">
              <a:solidFill>
                <a:schemeClr val="bg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l">
              <a:lnSpc>
                <a:spcPct val="110000"/>
              </a:lnSpc>
            </a:pPr>
            <a:r>
              <a:rPr lang="en-US" altLang="zh-CN" sz="145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Balance vehicle</a:t>
            </a:r>
            <a:r>
              <a:rPr lang="en-US" altLang="zh-CN" sz="1450" dirty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/ Scooter/Portable energy storage</a:t>
            </a:r>
            <a:endParaRPr lang="en-US" altLang="zh-CN" sz="1450" dirty="0" smtClean="0">
              <a:solidFill>
                <a:schemeClr val="bg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l">
              <a:lnSpc>
                <a:spcPct val="110000"/>
              </a:lnSpc>
            </a:pPr>
            <a:r>
              <a:rPr lang="en-US" altLang="zh-CN" sz="145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/Outdoor power supply</a:t>
            </a:r>
            <a:endParaRPr lang="en-US" altLang="zh-CN" sz="1450" dirty="0">
              <a:solidFill>
                <a:schemeClr val="bg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l"/>
            <a:endParaRPr lang="en-US" altLang="zh-CN" sz="1500" dirty="0">
              <a:solidFill>
                <a:srgbClr val="1F497D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3"/>
          <p:cNvSpPr txBox="1"/>
          <p:nvPr>
            <p:custDataLst>
              <p:tags r:id="rId1"/>
            </p:custDataLst>
          </p:nvPr>
        </p:nvSpPr>
        <p:spPr>
          <a:xfrm>
            <a:off x="3943350" y="100330"/>
            <a:ext cx="4838700" cy="41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 kern="20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方正综艺简体" panose="03000509000000000000" charset="-122"/>
                <a:sym typeface="+mn-ea"/>
              </a:rPr>
              <a:t>Super-junction high voltage </a:t>
            </a:r>
            <a:r>
              <a:rPr lang="zh-CN" altLang="en-US" sz="2100" b="1" kern="20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方正综艺简体" panose="03000509000000000000" charset="-122"/>
                <a:sym typeface="+mn-ea"/>
              </a:rPr>
              <a:t>MOS</a:t>
            </a:r>
            <a:endParaRPr lang="zh-CN" altLang="en-US" sz="2100" b="1" kern="20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方正综艺简体" panose="03000509000000000000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286000" y="2387600"/>
            <a:ext cx="4572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1.Sic二极管/GaN FET/IGBT单管</a:t>
            </a:r>
            <a:endParaRPr lang="zh-CN" altLang="en-US"/>
          </a:p>
        </p:txBody>
      </p:sp>
      <p:graphicFrame>
        <p:nvGraphicFramePr>
          <p:cNvPr id="5" name="表格 4"/>
          <p:cNvGraphicFramePr/>
          <p:nvPr>
            <p:custDataLst>
              <p:tags r:id="rId2"/>
            </p:custDataLst>
          </p:nvPr>
        </p:nvGraphicFramePr>
        <p:xfrm>
          <a:off x="309245" y="895348"/>
          <a:ext cx="7056120" cy="3955415"/>
        </p:xfrm>
        <a:graphic>
          <a:graphicData uri="http://schemas.openxmlformats.org/drawingml/2006/table">
            <a:tbl>
              <a:tblPr/>
              <a:tblGrid>
                <a:gridCol w="963295"/>
                <a:gridCol w="1066800"/>
                <a:gridCol w="863600"/>
                <a:gridCol w="542290"/>
                <a:gridCol w="657860"/>
                <a:gridCol w="498475"/>
                <a:gridCol w="333375"/>
                <a:gridCol w="361950"/>
                <a:gridCol w="382270"/>
                <a:gridCol w="553085"/>
                <a:gridCol w="833120"/>
              </a:tblGrid>
              <a:tr h="313701">
                <a:tc gridSpan="11">
                  <a:txBody>
                    <a:bodyPr/>
                    <a:lstStyle/>
                    <a:p>
                      <a:pPr marL="0" indent="0" algn="l" defTabSz="685800" rtl="0" eaLnBrk="1" latinLnBrk="0" hangingPunct="1">
                        <a:lnSpc>
                          <a:spcPct val="120000"/>
                        </a:lnSpc>
                        <a:spcBef>
                          <a:spcPct val="15000"/>
                        </a:spcBef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lang="en-US" altLang="zh-CN" sz="1650" b="1" kern="1200" dirty="0">
                          <a:solidFill>
                            <a:schemeClr val="bg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cs typeface="+mn-cs"/>
                        </a:rPr>
                        <a:t>Super-junction high voltage </a:t>
                      </a:r>
                      <a:r>
                        <a:rPr lang="zh-CN" sz="1650" b="1" kern="1200" dirty="0">
                          <a:solidFill>
                            <a:schemeClr val="bg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cs typeface="+mn-cs"/>
                        </a:rPr>
                        <a:t>MOS</a:t>
                      </a:r>
                      <a:endParaRPr lang="zh-CN" sz="1650" b="1" kern="1200" dirty="0">
                        <a:solidFill>
                          <a:schemeClr val="bg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微软雅黑" panose="020B0503020204020204" charset="-122"/>
                        <a:cs typeface="+mn-cs"/>
                      </a:endParaRPr>
                    </a:p>
                  </a:txBody>
                  <a:tcPr marL="6984" marR="6984" marT="6984" marB="25144" anchor="ctr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cap="flat">
                      <a:noFill/>
                    </a:ln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622876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微软雅黑" panose="020B0503020204020204" charset="-122"/>
                        </a:rPr>
                        <a:t>Part Number</a:t>
                      </a:r>
                      <a:endParaRPr lang="en-US" altLang="en-US" sz="1000" b="1" dirty="0">
                        <a:solidFill>
                          <a:srgbClr val="FFFFFF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1000" b="1" dirty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Technology</a:t>
                      </a:r>
                      <a:endParaRPr lang="zh-CN" altLang="en-US" sz="1000" b="1" dirty="0">
                        <a:solidFill>
                          <a:srgbClr val="FFFFFF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1000" b="1" dirty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Package</a:t>
                      </a:r>
                      <a:endParaRPr lang="zh-CN" altLang="en-US" sz="1000" b="1" dirty="0">
                        <a:solidFill>
                          <a:srgbClr val="FFFFFF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1000" b="1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Polarity</a:t>
                      </a:r>
                      <a:endParaRPr lang="zh-CN" altLang="en-US" sz="1000" b="1">
                        <a:solidFill>
                          <a:srgbClr val="FFFFFF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微软雅黑" panose="020B0503020204020204" charset="-122"/>
                        </a:rPr>
                        <a:t>VDS </a:t>
                      </a:r>
                      <a:r>
                        <a:rPr lang="en-US" sz="1000" b="1" dirty="0" smtClean="0">
                          <a:solidFill>
                            <a:srgbClr val="FFFFFF"/>
                          </a:solidFill>
                          <a:latin typeface="微软雅黑" panose="020B0503020204020204" charset="-122"/>
                        </a:rPr>
                        <a:t> (</a:t>
                      </a: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微软雅黑" panose="020B0503020204020204" charset="-122"/>
                        </a:rPr>
                        <a:t>Max) </a:t>
                      </a:r>
                      <a:r>
                        <a:rPr lang="en-US" sz="950" b="1" dirty="0">
                          <a:solidFill>
                            <a:srgbClr val="FFFFFF"/>
                          </a:solidFill>
                          <a:latin typeface="微软雅黑" panose="020B0503020204020204" charset="-122"/>
                        </a:rPr>
                        <a:t>(BVDSS(V)</a:t>
                      </a:r>
                      <a:endParaRPr lang="en-US" altLang="en-US" sz="950" b="1" dirty="0">
                        <a:solidFill>
                          <a:srgbClr val="FFFFFF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微软雅黑" panose="020B0503020204020204" charset="-122"/>
                        </a:rPr>
                        <a:t>ID (Max) (ID(A))</a:t>
                      </a:r>
                      <a:endParaRPr lang="en-US" altLang="en-US" sz="1000" b="1" dirty="0">
                        <a:solidFill>
                          <a:srgbClr val="FFFFFF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微软雅黑" panose="020B0503020204020204" charset="-122"/>
                        </a:rPr>
                        <a:t>IDM</a:t>
                      </a:r>
                      <a:endParaRPr lang="en-US" altLang="en-US" sz="1000" b="1" dirty="0">
                        <a:solidFill>
                          <a:srgbClr val="FFFFFF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微软雅黑" panose="020B0503020204020204" charset="-122"/>
                        </a:rPr>
                        <a:t>VTH (</a:t>
                      </a:r>
                      <a:r>
                        <a:rPr lang="en-US" sz="1000" b="1" dirty="0" err="1">
                          <a:solidFill>
                            <a:srgbClr val="FFFFFF"/>
                          </a:solidFill>
                          <a:latin typeface="微软雅黑" panose="020B0503020204020204" charset="-122"/>
                        </a:rPr>
                        <a:t>Typ</a:t>
                      </a: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微软雅黑" panose="020B0503020204020204" charset="-122"/>
                        </a:rPr>
                        <a:t>)</a:t>
                      </a:r>
                      <a:endParaRPr lang="en-US" altLang="en-US" sz="1000" b="1" dirty="0">
                        <a:solidFill>
                          <a:srgbClr val="FFFFFF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微软雅黑" panose="020B0503020204020204" charset="-122"/>
                        </a:rPr>
                        <a:t>VGS</a:t>
                      </a:r>
                      <a:endParaRPr lang="en-US" altLang="en-US" sz="1000" b="1" dirty="0">
                        <a:solidFill>
                          <a:srgbClr val="FFFFFF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 dirty="0">
                          <a:solidFill>
                            <a:srgbClr val="FFFFFF"/>
                          </a:solidFill>
                          <a:latin typeface="微软雅黑" panose="020B0503020204020204" charset="-122"/>
                        </a:rPr>
                        <a:t>RDS(ON)@10V  </a:t>
                      </a:r>
                      <a:r>
                        <a:rPr lang="en-US" sz="950" b="1" dirty="0" err="1">
                          <a:solidFill>
                            <a:srgbClr val="FFFFFF"/>
                          </a:solidFill>
                          <a:latin typeface="微软雅黑" panose="020B0503020204020204" charset="-122"/>
                        </a:rPr>
                        <a:t>Typ</a:t>
                      </a:r>
                      <a:r>
                        <a:rPr lang="en-US" sz="950" b="1" dirty="0">
                          <a:solidFill>
                            <a:srgbClr val="FFFFFF"/>
                          </a:solidFill>
                          <a:latin typeface="微软雅黑" panose="020B0503020204020204" charset="-122"/>
                        </a:rPr>
                        <a:t>(</a:t>
                      </a:r>
                      <a:r>
                        <a:rPr lang="en-US" sz="950" b="1" dirty="0" err="1">
                          <a:solidFill>
                            <a:srgbClr val="FFFFFF"/>
                          </a:solidFill>
                          <a:latin typeface="微软雅黑" panose="020B0503020204020204" charset="-122"/>
                        </a:rPr>
                        <a:t>mΩ</a:t>
                      </a:r>
                      <a:r>
                        <a:rPr lang="en-US" sz="950" b="1" dirty="0">
                          <a:solidFill>
                            <a:srgbClr val="FFFFFF"/>
                          </a:solidFill>
                          <a:latin typeface="微软雅黑" panose="020B0503020204020204" charset="-122"/>
                        </a:rPr>
                        <a:t>)</a:t>
                      </a:r>
                      <a:endParaRPr lang="en-US" altLang="en-US" sz="950" b="1" dirty="0">
                        <a:solidFill>
                          <a:srgbClr val="FFFFFF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 b="1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Feature</a:t>
                      </a:r>
                      <a:endParaRPr lang="en-US" altLang="zh-CN" sz="1000" b="1">
                        <a:solidFill>
                          <a:srgbClr val="FFFFFF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</a:tr>
              <a:tr h="36703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 dirty="0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HMS5N65R /R2</a:t>
                      </a:r>
                      <a:endParaRPr lang="en-US" altLang="en-US" sz="1000" b="1" dirty="0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buNone/>
                      </a:pPr>
                      <a:r>
                        <a:rPr lang="en-US" sz="1000" b="1" dirty="0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Super-Junction</a:t>
                      </a:r>
                      <a:endParaRPr lang="en-US" altLang="en-US" sz="1000" b="1" dirty="0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SOT223-3L/ SOT223-2L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1000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N</a:t>
                      </a:r>
                      <a:r>
                        <a:rPr lang="en-US" altLang="zh-CN" sz="1000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ch</a:t>
                      </a:r>
                      <a:r>
                        <a:rPr lang="zh-CN" sz="1000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/</a:t>
                      </a: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 </a:t>
                      </a:r>
                      <a:r>
                        <a:rPr lang="zh-CN" sz="1000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ESD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650V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5A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15A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3V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20V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950mΩ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Multi-layer</a:t>
                      </a:r>
                      <a:r>
                        <a:rPr lang="zh-CN" sz="1000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 </a:t>
                      </a:r>
                      <a:r>
                        <a:rPr lang="en-US" altLang="zh-CN" sz="1000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technology</a:t>
                      </a:r>
                      <a:endParaRPr lang="en-US" altLang="zh-CN" sz="1000" b="1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878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 dirty="0" smtClean="0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HMS11N65Q</a:t>
                      </a:r>
                      <a:endParaRPr lang="en-US" altLang="en-US" sz="1000" b="1" dirty="0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buNone/>
                      </a:pPr>
                      <a:r>
                        <a:rPr lang="en-US" sz="1000" b="1" dirty="0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Super-Junction</a:t>
                      </a:r>
                      <a:endParaRPr lang="en-US" altLang="en-US" sz="1000" b="1" dirty="0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 dirty="0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DFN5X6-8L</a:t>
                      </a:r>
                      <a:endParaRPr lang="en-US" altLang="en-US" sz="1000" b="1" dirty="0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1000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N</a:t>
                      </a:r>
                      <a:r>
                        <a:rPr lang="en-US" altLang="zh-CN" sz="1000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ch</a:t>
                      </a:r>
                      <a:r>
                        <a:rPr lang="zh-CN" sz="1000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/</a:t>
                      </a: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  </a:t>
                      </a:r>
                      <a:r>
                        <a:rPr lang="zh-CN" sz="1000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ESD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650V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 dirty="0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11A</a:t>
                      </a:r>
                      <a:endParaRPr lang="en-US" altLang="en-US" sz="1000" b="1" dirty="0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33A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 dirty="0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3V</a:t>
                      </a:r>
                      <a:endParaRPr lang="en-US" altLang="en-US" sz="1000" b="1" dirty="0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30V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300mΩ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703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HMS13N65Q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Super-Junction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 dirty="0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DFN5X6-8L</a:t>
                      </a:r>
                      <a:endParaRPr lang="en-US" altLang="en-US" sz="1000" b="1" dirty="0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1000" b="1" dirty="0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N</a:t>
                      </a:r>
                      <a:r>
                        <a:rPr lang="en-US" altLang="zh-CN" sz="1000" b="1" dirty="0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ch</a:t>
                      </a:r>
                      <a:endParaRPr lang="en-US" altLang="zh-CN" sz="1000" b="1" dirty="0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650V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13A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39A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3V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30V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240mΩ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54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HMS15N65Q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Super-Junction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DFN5X6-8L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1000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N</a:t>
                      </a:r>
                      <a:r>
                        <a:rPr lang="en-US" altLang="zh-CN" sz="1000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ch</a:t>
                      </a:r>
                      <a:endParaRPr lang="en-US" altLang="zh-CN" sz="1000" b="1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 dirty="0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650V</a:t>
                      </a:r>
                      <a:endParaRPr lang="en-US" altLang="en-US" sz="1000" b="1" dirty="0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15A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45A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3V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30V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230mΩ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719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HMS5N70R /R2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Super-Junction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SOT223-3L/ SOT223-2L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1000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N</a:t>
                      </a:r>
                      <a:r>
                        <a:rPr lang="en-US" altLang="zh-CN" sz="1000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ch</a:t>
                      </a:r>
                      <a:r>
                        <a:rPr lang="zh-CN" sz="1000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/</a:t>
                      </a: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  </a:t>
                      </a:r>
                      <a:r>
                        <a:rPr lang="zh-CN" sz="1000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ESD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 dirty="0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700V</a:t>
                      </a:r>
                      <a:endParaRPr lang="en-US" altLang="en-US" sz="1000" b="1" dirty="0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 dirty="0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5A</a:t>
                      </a:r>
                      <a:endParaRPr lang="en-US" altLang="en-US" sz="1000" b="1" dirty="0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 dirty="0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15A</a:t>
                      </a:r>
                      <a:endParaRPr lang="en-US" altLang="en-US" sz="1000" b="1" dirty="0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3V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30V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955mΩ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Multi-layer</a:t>
                      </a:r>
                      <a:r>
                        <a:rPr lang="zh-CN" sz="1000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 </a:t>
                      </a:r>
                      <a:r>
                        <a:rPr lang="en-US" altLang="zh-CN" sz="1000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technology</a:t>
                      </a:r>
                      <a:endParaRPr lang="zh-CN" altLang="en-US" sz="1000" b="1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878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HMS11N70Q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Super-Junction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DFN5X6-8L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1000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N</a:t>
                      </a:r>
                      <a:r>
                        <a:rPr lang="en-US" altLang="zh-CN" sz="1000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ch</a:t>
                      </a:r>
                      <a:r>
                        <a:rPr lang="zh-CN" sz="1000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/</a:t>
                      </a: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  </a:t>
                      </a:r>
                      <a:r>
                        <a:rPr lang="zh-CN" sz="1000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ESD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700V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11A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 dirty="0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30A</a:t>
                      </a:r>
                      <a:endParaRPr lang="en-US" altLang="en-US" sz="1000" b="1" dirty="0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 dirty="0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3V</a:t>
                      </a:r>
                      <a:endParaRPr lang="en-US" altLang="en-US" sz="1000" b="1" dirty="0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 dirty="0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30V</a:t>
                      </a:r>
                      <a:endParaRPr lang="en-US" altLang="en-US" sz="1000" b="1" dirty="0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400mΩ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623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HMS15N70Q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Super-Junction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DFN5X6-8L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1000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N</a:t>
                      </a:r>
                      <a:r>
                        <a:rPr lang="en-US" altLang="zh-CN" sz="1000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ch</a:t>
                      </a:r>
                      <a:endParaRPr lang="en-US" altLang="zh-CN" sz="1000" b="1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700V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15A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45A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3V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 dirty="0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30V</a:t>
                      </a:r>
                      <a:endParaRPr lang="en-US" altLang="en-US" sz="1000" b="1" dirty="0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 dirty="0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300mΩ</a:t>
                      </a:r>
                      <a:endParaRPr lang="en-US" altLang="en-US" sz="1000" b="1" dirty="0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en-US" sz="1000" b="1" dirty="0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798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HMS5N90R /R2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Super-Junction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SOT223-3L/ SOT223-2L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1000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N</a:t>
                      </a:r>
                      <a:r>
                        <a:rPr lang="en-US" altLang="zh-CN" sz="1000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ch</a:t>
                      </a:r>
                      <a:endParaRPr lang="en-US" altLang="zh-CN" sz="1000" b="1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900V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5A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15A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3.5V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30V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 dirty="0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1480mΩ</a:t>
                      </a:r>
                      <a:endParaRPr lang="en-US" altLang="en-US" sz="1000" b="1" dirty="0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Multi-layer</a:t>
                      </a:r>
                      <a:r>
                        <a:rPr lang="zh-CN" sz="1000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 </a:t>
                      </a:r>
                      <a:r>
                        <a:rPr lang="en-US" altLang="zh-CN" sz="1000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technology</a:t>
                      </a:r>
                      <a:endParaRPr lang="zh-CN" altLang="en-US" sz="1000" b="1" dirty="0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6" name="副标题 15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7422515" y="980440"/>
            <a:ext cx="1671320" cy="3420110"/>
          </a:xfrm>
        </p:spPr>
        <p:txBody>
          <a:bodyPr>
            <a:noAutofit/>
          </a:bodyPr>
          <a:lstStyle/>
          <a:p>
            <a:pPr algn="l">
              <a:lnSpc>
                <a:spcPct val="130000"/>
              </a:lnSpc>
            </a:pPr>
            <a:r>
              <a:rPr lang="en-US" altLang="zh-CN" sz="1550" b="1" dirty="0">
                <a:solidFill>
                  <a:schemeClr val="bg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Advantage</a:t>
            </a:r>
            <a:r>
              <a:rPr lang="zh-CN" altLang="en-US" sz="1550" b="1" dirty="0">
                <a:solidFill>
                  <a:schemeClr val="bg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：</a:t>
            </a:r>
            <a:endParaRPr lang="en-US" altLang="zh-CN" sz="1550" b="1" dirty="0">
              <a:solidFill>
                <a:schemeClr val="bg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algn="l">
              <a:lnSpc>
                <a:spcPct val="100000"/>
              </a:lnSpc>
            </a:pPr>
            <a:r>
              <a:rPr lang="en-US" altLang="zh-CN" sz="1400" dirty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SOT-223/ DFN5X6 package</a:t>
            </a:r>
            <a:r>
              <a:rPr lang="zh-CN" altLang="en-US" sz="1400" dirty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，</a:t>
            </a:r>
            <a:r>
              <a:rPr lang="en-US" altLang="zh-CN" sz="1400" dirty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idea for small prodects</a:t>
            </a:r>
            <a:r>
              <a:rPr lang="zh-CN" altLang="en-US" sz="1400" dirty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en-US" altLang="zh-CN" sz="1400" dirty="0">
              <a:solidFill>
                <a:schemeClr val="bg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l">
              <a:lnSpc>
                <a:spcPct val="100000"/>
              </a:lnSpc>
            </a:pPr>
            <a:r>
              <a:rPr lang="en-US" altLang="zh-CN" sz="1400">
                <a:solidFill>
                  <a:srgbClr val="3A3838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Multi-layer-tech</a:t>
            </a:r>
            <a:r>
              <a:rPr lang="zh-CN" altLang="en-US" sz="1400" dirty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，</a:t>
            </a:r>
            <a:r>
              <a:rPr lang="en-US" altLang="zh-CN" sz="1400" dirty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ESD protection</a:t>
            </a:r>
            <a:r>
              <a:rPr lang="zh-CN" altLang="en-US" sz="1400" dirty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，</a:t>
            </a:r>
            <a:r>
              <a:rPr lang="en-US" altLang="zh-CN" sz="1400" dirty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strongger impact capacity</a:t>
            </a:r>
            <a:endParaRPr lang="en-US" altLang="zh-CN" sz="1400" dirty="0">
              <a:solidFill>
                <a:schemeClr val="bg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l">
              <a:lnSpc>
                <a:spcPct val="130000"/>
              </a:lnSpc>
            </a:pPr>
            <a:r>
              <a:rPr lang="en-US" altLang="zh-CN" sz="1550" b="1" dirty="0">
                <a:solidFill>
                  <a:schemeClr val="bg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Application</a:t>
            </a:r>
            <a:r>
              <a:rPr lang="zh-CN" altLang="en-US" sz="1550" b="1" dirty="0">
                <a:solidFill>
                  <a:schemeClr val="bg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：</a:t>
            </a:r>
            <a:endParaRPr lang="en-US" altLang="zh-CN" sz="1550" b="1" dirty="0">
              <a:solidFill>
                <a:schemeClr val="bg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algn="l">
              <a:lnSpc>
                <a:spcPct val="100000"/>
              </a:lnSpc>
            </a:pPr>
            <a:r>
              <a:rPr lang="en-US" altLang="zh-CN" sz="1400" dirty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GaN fast charger/charger/Adapter/smart socket/Appliance Power supply /LED</a:t>
            </a:r>
            <a:r>
              <a:rPr lang="en-US" altLang="zh-CN" sz="1400" dirty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 driver/LED lighting</a:t>
            </a:r>
            <a:endParaRPr lang="en-US" altLang="zh-CN" sz="1400" dirty="0">
              <a:solidFill>
                <a:schemeClr val="bg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/>
              <a:t>3-2</a:t>
            </a:r>
            <a:endParaRPr lang="en-US" altLang="zh-CN"/>
          </a:p>
        </p:txBody>
      </p:sp>
      <p:sp>
        <p:nvSpPr>
          <p:cNvPr id="8" name="TextBox 3"/>
          <p:cNvSpPr txBox="1"/>
          <p:nvPr>
            <p:custDataLst>
              <p:tags r:id="rId1"/>
            </p:custDataLst>
          </p:nvPr>
        </p:nvSpPr>
        <p:spPr>
          <a:xfrm>
            <a:off x="3638550" y="100330"/>
            <a:ext cx="5597525" cy="41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 kern="20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方正综艺简体" panose="03000509000000000000" charset="-122"/>
                <a:sym typeface="+mn-ea"/>
              </a:rPr>
              <a:t>800V Super-junction high voltage </a:t>
            </a:r>
            <a:r>
              <a:rPr lang="zh-CN" altLang="en-US" sz="2100" b="1" kern="20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方正综艺简体" panose="03000509000000000000" charset="-122"/>
                <a:sym typeface="+mn-ea"/>
              </a:rPr>
              <a:t>MOS</a:t>
            </a:r>
            <a:endParaRPr lang="zh-CN" altLang="en-US" sz="2100" b="1" kern="20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方正综艺简体" panose="03000509000000000000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286000" y="2387600"/>
            <a:ext cx="4572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1.Sic二极管/GaN FET/IGBT单管</a:t>
            </a:r>
            <a:endParaRPr lang="zh-CN" altLang="en-US"/>
          </a:p>
        </p:txBody>
      </p:sp>
      <p:graphicFrame>
        <p:nvGraphicFramePr>
          <p:cNvPr id="6" name="表格 5"/>
          <p:cNvGraphicFramePr/>
          <p:nvPr>
            <p:custDataLst>
              <p:tags r:id="rId2"/>
            </p:custDataLst>
          </p:nvPr>
        </p:nvGraphicFramePr>
        <p:xfrm>
          <a:off x="305435" y="819785"/>
          <a:ext cx="8590915" cy="2878300"/>
        </p:xfrm>
        <a:graphic>
          <a:graphicData uri="http://schemas.openxmlformats.org/drawingml/2006/table">
            <a:tbl>
              <a:tblPr/>
              <a:tblGrid>
                <a:gridCol w="868680"/>
                <a:gridCol w="1210310"/>
                <a:gridCol w="1598295"/>
                <a:gridCol w="575945"/>
                <a:gridCol w="778510"/>
                <a:gridCol w="535940"/>
                <a:gridCol w="389890"/>
                <a:gridCol w="411480"/>
                <a:gridCol w="401955"/>
                <a:gridCol w="932180"/>
                <a:gridCol w="887730"/>
              </a:tblGrid>
              <a:tr h="360000">
                <a:tc gridSpan="10">
                  <a:txBody>
                    <a:bodyPr/>
                    <a:lstStyle/>
                    <a:p>
                      <a:pPr algn="l">
                        <a:lnSpc>
                          <a:spcPct val="7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zh-CN" sz="1650" b="1" kern="1200" dirty="0">
                          <a:solidFill>
                            <a:schemeClr val="bg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cs typeface="+mn-cs"/>
                        </a:rPr>
                        <a:t>800V</a:t>
                      </a:r>
                      <a:r>
                        <a:rPr lang="en-US" altLang="zh-CN" sz="1650" b="1" kern="1200" dirty="0">
                          <a:solidFill>
                            <a:schemeClr val="bg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cs typeface="+mn-cs"/>
                        </a:rPr>
                        <a:t> Super-junction high voltage </a:t>
                      </a:r>
                      <a:r>
                        <a:rPr lang="zh-CN" sz="1650" b="1" kern="1200" dirty="0" smtClean="0">
                          <a:solidFill>
                            <a:schemeClr val="bg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cs typeface="+mn-cs"/>
                        </a:rPr>
                        <a:t>MOS</a:t>
                      </a:r>
                      <a:endParaRPr lang="zh-CN" sz="1650" b="1" kern="1200" dirty="0">
                        <a:solidFill>
                          <a:schemeClr val="bg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微软雅黑" panose="020B0503020204020204" charset="-122"/>
                        <a:cs typeface="+mn-cs"/>
                      </a:endParaRPr>
                    </a:p>
                  </a:txBody>
                  <a:tcPr marL="6984" marR="6984" marT="6984" marB="25144" anchor="ctr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altLang="en-US" sz="385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6984" marR="6984" marT="6984" marB="25144" anchor="b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497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1045" b="1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Part Number</a:t>
                      </a:r>
                      <a:endParaRPr lang="zh-CN" altLang="en-US" sz="1045" b="1">
                        <a:solidFill>
                          <a:srgbClr val="FFFFFF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45" b="1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T</a:t>
                      </a:r>
                      <a:r>
                        <a:rPr lang="zh-CN" sz="1045" b="1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echnology</a:t>
                      </a:r>
                      <a:endParaRPr lang="zh-CN" altLang="en-US" sz="1045" b="1">
                        <a:solidFill>
                          <a:srgbClr val="FFFFFF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1045" b="1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Package</a:t>
                      </a:r>
                      <a:endParaRPr lang="zh-CN" altLang="en-US" sz="1045" b="1">
                        <a:solidFill>
                          <a:srgbClr val="FFFFFF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1045" b="1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Polarity</a:t>
                      </a:r>
                      <a:endParaRPr lang="zh-CN" altLang="en-US" sz="1045" b="1">
                        <a:solidFill>
                          <a:srgbClr val="FFFFFF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FFFFFF"/>
                          </a:solidFill>
                          <a:latin typeface="微软雅黑" panose="020B0503020204020204" charset="-122"/>
                        </a:rPr>
                        <a:t>VDS(Max) (BVDSS(V)</a:t>
                      </a:r>
                      <a:endParaRPr lang="en-US" altLang="en-US" sz="1045" b="1">
                        <a:solidFill>
                          <a:srgbClr val="FFFFFF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 dirty="0" smtClean="0">
                          <a:solidFill>
                            <a:srgbClr val="FFFFFF"/>
                          </a:solidFill>
                          <a:latin typeface="微软雅黑" panose="020B0503020204020204" charset="-122"/>
                        </a:rPr>
                        <a:t>ID (</a:t>
                      </a:r>
                      <a:r>
                        <a:rPr lang="en-US" sz="1045" b="1" dirty="0">
                          <a:solidFill>
                            <a:srgbClr val="FFFFFF"/>
                          </a:solidFill>
                          <a:latin typeface="微软雅黑" panose="020B0503020204020204" charset="-122"/>
                        </a:rPr>
                        <a:t>Max) (ID(A))</a:t>
                      </a:r>
                      <a:endParaRPr lang="en-US" altLang="en-US" sz="1045" b="1" dirty="0">
                        <a:solidFill>
                          <a:srgbClr val="FFFFFF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FFFFFF"/>
                          </a:solidFill>
                          <a:latin typeface="微软雅黑" panose="020B0503020204020204" charset="-122"/>
                        </a:rPr>
                        <a:t>IDM</a:t>
                      </a:r>
                      <a:endParaRPr lang="en-US" altLang="en-US" sz="1045" b="1">
                        <a:solidFill>
                          <a:srgbClr val="FFFFFF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FFFFFF"/>
                          </a:solidFill>
                          <a:latin typeface="微软雅黑" panose="020B0503020204020204" charset="-122"/>
                        </a:rPr>
                        <a:t>VTH (Typ)</a:t>
                      </a:r>
                      <a:endParaRPr lang="en-US" altLang="en-US" sz="1045" b="1">
                        <a:solidFill>
                          <a:srgbClr val="FFFFFF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FFFFFF"/>
                          </a:solidFill>
                          <a:latin typeface="微软雅黑" panose="020B0503020204020204" charset="-122"/>
                        </a:rPr>
                        <a:t>VGS</a:t>
                      </a:r>
                      <a:endParaRPr lang="en-US" altLang="en-US" sz="1045" b="1">
                        <a:solidFill>
                          <a:srgbClr val="FFFFFF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FFFFFF"/>
                          </a:solidFill>
                          <a:latin typeface="微软雅黑" panose="020B0503020204020204" charset="-122"/>
                        </a:rPr>
                        <a:t>RDS(ON)@ 10VTyp(mΩ) </a:t>
                      </a:r>
                      <a:endParaRPr lang="en-US" altLang="en-US" sz="1045" b="1">
                        <a:solidFill>
                          <a:srgbClr val="FFFFFF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45" b="1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Feature</a:t>
                      </a:r>
                      <a:endParaRPr lang="en-US" altLang="zh-CN" sz="1045" b="1">
                        <a:solidFill>
                          <a:srgbClr val="FFFFFF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</a:tr>
              <a:tr h="490336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HMS5N80/ F/K/I/R/R2</a:t>
                      </a:r>
                      <a:endParaRPr lang="en-US" altLang="en-US" sz="1045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buNone/>
                      </a:pPr>
                      <a:r>
                        <a:rPr lang="en-US" sz="1045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Super-Junction</a:t>
                      </a:r>
                      <a:endParaRPr lang="en-US" altLang="en-US" sz="1045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buNone/>
                      </a:pPr>
                      <a:r>
                        <a:rPr lang="en-US" sz="1045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TO-220/TO-220F/                   TO-252/TO-251/ </a:t>
                      </a:r>
                      <a:r>
                        <a:rPr lang="en-US" sz="1045" b="1">
                          <a:solidFill>
                            <a:srgbClr val="3A3838"/>
                          </a:solidFill>
                          <a:latin typeface="微软雅黑" panose="020B0503020204020204" charset="-122"/>
                          <a:sym typeface="+mn-ea"/>
                        </a:rPr>
                        <a:t>SOT223-3L/</a:t>
                      </a:r>
                      <a:r>
                        <a:rPr lang="en-US" sz="1045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SOT223-2L</a:t>
                      </a:r>
                      <a:endParaRPr lang="en-US" altLang="en-US" sz="1045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N</a:t>
                      </a:r>
                      <a:r>
                        <a:rPr lang="en-US" alt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ch</a:t>
                      </a:r>
                      <a:r>
                        <a:rPr 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/</a:t>
                      </a:r>
                      <a:r>
                        <a:rPr lang="en-US" sz="1045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  </a:t>
                      </a:r>
                      <a:r>
                        <a:rPr 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ESD</a:t>
                      </a:r>
                      <a:endParaRPr lang="en-US" altLang="en-US" sz="1045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800V</a:t>
                      </a:r>
                      <a:endParaRPr lang="en-US" altLang="en-US" sz="1045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5A</a:t>
                      </a:r>
                      <a:endParaRPr lang="en-US" altLang="en-US" sz="1045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15A</a:t>
                      </a:r>
                      <a:endParaRPr lang="en-US" altLang="en-US" sz="1045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3.5V</a:t>
                      </a:r>
                      <a:endParaRPr lang="en-US" altLang="en-US" sz="1045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30V</a:t>
                      </a:r>
                      <a:endParaRPr lang="en-US" altLang="en-US" sz="1045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1050mΩ</a:t>
                      </a:r>
                      <a:endParaRPr lang="en-US" altLang="en-US" sz="1045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Multi-layer</a:t>
                      </a:r>
                      <a:r>
                        <a:rPr 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 </a:t>
                      </a:r>
                      <a:r>
                        <a:rPr lang="en-US" alt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technology</a:t>
                      </a:r>
                      <a:endParaRPr lang="zh-CN" altLang="en-US" sz="1045" b="1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3082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HMS7N80/ F/K/I</a:t>
                      </a:r>
                      <a:endParaRPr lang="en-US" altLang="en-US" sz="1045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  <a:buNone/>
                      </a:pPr>
                      <a:r>
                        <a:rPr lang="en-US" sz="1045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Super-Junction</a:t>
                      </a:r>
                      <a:endParaRPr lang="en-US" altLang="en-US" sz="1045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 dirty="0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TO-220/TO-220F/  </a:t>
                      </a:r>
                      <a:r>
                        <a:rPr lang="en-US" sz="1045" b="1" dirty="0" smtClean="0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  </a:t>
                      </a:r>
                      <a:r>
                        <a:rPr lang="en-US" sz="1045" b="1" dirty="0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TO-252/TO-251</a:t>
                      </a:r>
                      <a:endParaRPr lang="en-US" altLang="en-US" sz="1045" b="1" dirty="0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N</a:t>
                      </a:r>
                      <a:r>
                        <a:rPr lang="en-US" alt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ch</a:t>
                      </a:r>
                      <a:r>
                        <a:rPr 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/</a:t>
                      </a:r>
                      <a:r>
                        <a:rPr lang="en-US" sz="1045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  </a:t>
                      </a:r>
                      <a:r>
                        <a:rPr 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ESD</a:t>
                      </a:r>
                      <a:endParaRPr lang="en-US" altLang="en-US" sz="1045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800V</a:t>
                      </a:r>
                      <a:endParaRPr lang="en-US" altLang="en-US" sz="1045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7A</a:t>
                      </a:r>
                      <a:endParaRPr lang="en-US" altLang="en-US" sz="1045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21A</a:t>
                      </a:r>
                      <a:endParaRPr lang="en-US" altLang="en-US" sz="1045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3V</a:t>
                      </a:r>
                      <a:endParaRPr lang="en-US" altLang="en-US" sz="1045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30V</a:t>
                      </a:r>
                      <a:endParaRPr lang="en-US" altLang="en-US" sz="1045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740mΩ</a:t>
                      </a:r>
                      <a:endParaRPr lang="en-US" altLang="en-US" sz="1045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Multi-layer</a:t>
                      </a:r>
                      <a:r>
                        <a:rPr 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 </a:t>
                      </a:r>
                      <a:r>
                        <a:rPr lang="en-US" alt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technology</a:t>
                      </a:r>
                      <a:endParaRPr lang="zh-CN" altLang="en-US" sz="1045" b="1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3082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HMS10N80/F/K</a:t>
                      </a:r>
                      <a:endParaRPr lang="en-US" altLang="en-US" sz="1045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  <a:buNone/>
                      </a:pPr>
                      <a:r>
                        <a:rPr lang="en-US" sz="1045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Super-Junction</a:t>
                      </a:r>
                      <a:endParaRPr lang="en-US" altLang="en-US" sz="1045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 dirty="0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TO-220/TO-220F/ </a:t>
                      </a:r>
                      <a:r>
                        <a:rPr lang="en-US" sz="1045" b="1" dirty="0" smtClean="0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   </a:t>
                      </a:r>
                      <a:r>
                        <a:rPr lang="en-US" sz="1045" b="1" dirty="0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TO-252</a:t>
                      </a:r>
                      <a:endParaRPr lang="en-US" altLang="en-US" sz="1045" b="1" dirty="0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N</a:t>
                      </a:r>
                      <a:r>
                        <a:rPr lang="en-US" alt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ch</a:t>
                      </a:r>
                      <a:r>
                        <a:rPr 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/</a:t>
                      </a:r>
                      <a:r>
                        <a:rPr lang="en-US" sz="1045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  </a:t>
                      </a:r>
                      <a:r>
                        <a:rPr 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ESD</a:t>
                      </a:r>
                      <a:endParaRPr lang="en-US" altLang="en-US" sz="1045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800V</a:t>
                      </a:r>
                      <a:endParaRPr lang="en-US" altLang="en-US" sz="1045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10A</a:t>
                      </a:r>
                      <a:endParaRPr lang="en-US" altLang="en-US" sz="1045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30A</a:t>
                      </a:r>
                      <a:endParaRPr lang="en-US" altLang="en-US" sz="1045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30V</a:t>
                      </a:r>
                      <a:endParaRPr lang="en-US" altLang="en-US" sz="1045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30V</a:t>
                      </a:r>
                      <a:endParaRPr lang="en-US" altLang="en-US" sz="1045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580mΩ</a:t>
                      </a:r>
                      <a:endParaRPr lang="en-US" altLang="en-US" sz="1045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Multi-layer</a:t>
                      </a:r>
                      <a:r>
                        <a:rPr 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 </a:t>
                      </a:r>
                      <a:r>
                        <a:rPr lang="en-US" alt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technology</a:t>
                      </a:r>
                      <a:endParaRPr lang="zh-CN" altLang="en-US" sz="1045" b="1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3082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HMS15N80/F/D</a:t>
                      </a:r>
                      <a:endParaRPr lang="en-US" altLang="en-US" sz="1045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  <a:buNone/>
                      </a:pPr>
                      <a:r>
                        <a:rPr lang="en-US" sz="1045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Super-Junction</a:t>
                      </a:r>
                      <a:endParaRPr lang="en-US" altLang="en-US" sz="1045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 dirty="0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TO-220/TO-220F/  </a:t>
                      </a:r>
                      <a:r>
                        <a:rPr lang="en-US" sz="1045" b="1" dirty="0" smtClean="0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  </a:t>
                      </a:r>
                      <a:r>
                        <a:rPr lang="en-US" sz="1045" b="1" dirty="0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TO-263</a:t>
                      </a:r>
                      <a:endParaRPr lang="en-US" altLang="en-US" sz="1045" b="1" dirty="0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N</a:t>
                      </a:r>
                      <a:r>
                        <a:rPr lang="en-US" alt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ch</a:t>
                      </a:r>
                      <a:r>
                        <a:rPr 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/</a:t>
                      </a:r>
                      <a:r>
                        <a:rPr lang="en-US" sz="1045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  </a:t>
                      </a:r>
                      <a:r>
                        <a:rPr 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ESD</a:t>
                      </a:r>
                      <a:endParaRPr lang="en-US" altLang="en-US" sz="1045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800V</a:t>
                      </a:r>
                      <a:endParaRPr lang="en-US" altLang="en-US" sz="1045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15A</a:t>
                      </a:r>
                      <a:endParaRPr lang="en-US" altLang="en-US" sz="1045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45A</a:t>
                      </a:r>
                      <a:endParaRPr lang="en-US" altLang="en-US" sz="1045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30V</a:t>
                      </a:r>
                      <a:endParaRPr lang="en-US" altLang="en-US" sz="1045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30V</a:t>
                      </a:r>
                      <a:endParaRPr lang="en-US" altLang="en-US" sz="1045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330mΩ</a:t>
                      </a:r>
                      <a:endParaRPr lang="en-US" altLang="en-US" sz="1045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Multi-layer</a:t>
                      </a:r>
                      <a:r>
                        <a:rPr 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 </a:t>
                      </a:r>
                      <a:r>
                        <a:rPr lang="en-US" alt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technology</a:t>
                      </a:r>
                      <a:endParaRPr lang="zh-CN" altLang="en-US" sz="1045" b="1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3748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HMS20N80/F/D/T</a:t>
                      </a:r>
                      <a:endParaRPr lang="en-US" altLang="en-US" sz="1045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  <a:buNone/>
                      </a:pPr>
                      <a:r>
                        <a:rPr lang="en-US" sz="1045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Super-Junction</a:t>
                      </a:r>
                      <a:endParaRPr lang="en-US" altLang="en-US" sz="1045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 dirty="0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TO-220/TO-220F/  </a:t>
                      </a:r>
                      <a:r>
                        <a:rPr lang="en-US" sz="1045" b="1" dirty="0" smtClean="0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  </a:t>
                      </a:r>
                      <a:r>
                        <a:rPr lang="en-US" sz="1045" b="1" dirty="0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TO-263/TO-247</a:t>
                      </a:r>
                      <a:endParaRPr lang="en-US" altLang="en-US" sz="1045" b="1" dirty="0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N</a:t>
                      </a:r>
                      <a:r>
                        <a:rPr lang="en-US" alt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ch</a:t>
                      </a:r>
                      <a:r>
                        <a:rPr 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/</a:t>
                      </a:r>
                      <a:r>
                        <a:rPr lang="en-US" sz="1045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  </a:t>
                      </a:r>
                      <a:r>
                        <a:rPr 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ESD</a:t>
                      </a:r>
                      <a:endParaRPr lang="en-US" altLang="en-US" sz="1045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800V</a:t>
                      </a:r>
                      <a:endParaRPr lang="en-US" altLang="en-US" sz="1045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20A</a:t>
                      </a:r>
                      <a:endParaRPr lang="en-US" altLang="en-US" sz="1045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60A</a:t>
                      </a:r>
                      <a:endParaRPr lang="en-US" altLang="en-US" sz="1045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3V</a:t>
                      </a:r>
                      <a:endParaRPr lang="en-US" altLang="en-US" sz="1045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20V</a:t>
                      </a:r>
                      <a:endParaRPr lang="en-US" altLang="en-US" sz="1045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220mΩ</a:t>
                      </a:r>
                      <a:endParaRPr lang="en-US" altLang="en-US" sz="1045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Multi-layer</a:t>
                      </a:r>
                      <a:r>
                        <a:rPr 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 </a:t>
                      </a:r>
                      <a:r>
                        <a:rPr lang="en-US" altLang="zh-CN" sz="1045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technology</a:t>
                      </a:r>
                      <a:endParaRPr lang="zh-CN" altLang="en-US" sz="1045" b="1" dirty="0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" name="副标题 9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228600" y="3867150"/>
            <a:ext cx="8526780" cy="804545"/>
          </a:xfrm>
        </p:spPr>
        <p:txBody>
          <a:bodyPr>
            <a:normAutofit lnSpcReduction="20000"/>
          </a:bodyPr>
          <a:lstStyle/>
          <a:p>
            <a:pPr algn="l"/>
            <a:r>
              <a:rPr lang="en-US" altLang="zh-CN" sz="1500" b="1" dirty="0" smtClean="0">
                <a:solidFill>
                  <a:schemeClr val="bg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Advantage</a:t>
            </a:r>
            <a:r>
              <a:rPr lang="zh-CN" altLang="en-US" sz="1500" b="1" dirty="0" smtClean="0">
                <a:solidFill>
                  <a:schemeClr val="bg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：</a:t>
            </a:r>
            <a:r>
              <a:rPr lang="en-US" altLang="zh-CN" sz="1500">
                <a:solidFill>
                  <a:srgbClr val="3A3838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Multi-layer-tech</a:t>
            </a:r>
            <a:r>
              <a:rPr lang="zh-CN" altLang="en-US" sz="1500" dirty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，</a:t>
            </a:r>
            <a:r>
              <a:rPr lang="en-US" altLang="zh-CN" sz="1500" dirty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ESD protection</a:t>
            </a:r>
            <a:r>
              <a:rPr lang="zh-CN" altLang="en-US" sz="1500" dirty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，</a:t>
            </a:r>
            <a:r>
              <a:rPr lang="en-US" altLang="zh-CN" sz="1500" dirty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strongger impact capacity</a:t>
            </a:r>
            <a:endParaRPr lang="en-US" altLang="zh-CN" sz="1500" dirty="0">
              <a:solidFill>
                <a:schemeClr val="bg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l"/>
            <a:endParaRPr lang="en-US" altLang="zh-CN" sz="1500" b="1" dirty="0">
              <a:solidFill>
                <a:schemeClr val="bg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algn="l"/>
            <a:r>
              <a:rPr lang="en-US" altLang="zh-CN" sz="1500" b="1" dirty="0">
                <a:solidFill>
                  <a:schemeClr val="bg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Application</a:t>
            </a:r>
            <a:r>
              <a:rPr lang="zh-CN" altLang="en-US" sz="1500" b="1" dirty="0" smtClean="0">
                <a:solidFill>
                  <a:schemeClr val="bg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：</a:t>
            </a:r>
            <a:r>
              <a:rPr lang="en-US" altLang="zh-CN" sz="15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Super-charger station</a:t>
            </a:r>
            <a:r>
              <a:rPr lang="en-US" altLang="zh-CN" sz="1500" dirty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/OBC.</a:t>
            </a:r>
            <a:endParaRPr lang="en-US" altLang="zh-CN" sz="1500" dirty="0">
              <a:solidFill>
                <a:schemeClr val="bg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l"/>
            <a:endParaRPr lang="en-US" altLang="zh-CN" sz="1500" b="1" dirty="0">
              <a:solidFill>
                <a:schemeClr val="bg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/>
              <a:t>4.高压平面MOS特色产品</a:t>
            </a:r>
            <a:endParaRPr lang="zh-CN" altLang="en-US"/>
          </a:p>
        </p:txBody>
      </p:sp>
      <p:sp>
        <p:nvSpPr>
          <p:cNvPr id="8" name="TextBox 3"/>
          <p:cNvSpPr txBox="1"/>
          <p:nvPr>
            <p:custDataLst>
              <p:tags r:id="rId1"/>
            </p:custDataLst>
          </p:nvPr>
        </p:nvSpPr>
        <p:spPr>
          <a:xfrm>
            <a:off x="3645535" y="100330"/>
            <a:ext cx="5472430" cy="41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kern="20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方正综艺简体" panose="03000509000000000000" charset="-122"/>
                <a:sym typeface="+mn-ea"/>
              </a:rPr>
              <a:t>Small SMD package planar high voltage</a:t>
            </a:r>
            <a:r>
              <a:rPr lang="zh-CN" altLang="en-US" b="1" kern="20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方正综艺简体" panose="03000509000000000000" charset="-122"/>
                <a:sym typeface="+mn-ea"/>
              </a:rPr>
              <a:t> MOS</a:t>
            </a:r>
            <a:r>
              <a:rPr lang="zh-CN" altLang="en-US" sz="2100" b="1" kern="20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方正综艺简体" panose="03000509000000000000" charset="-122"/>
                <a:sym typeface="+mn-ea"/>
              </a:rPr>
              <a:t> </a:t>
            </a:r>
            <a:endParaRPr lang="zh-CN" altLang="en-US" sz="2100" b="1" kern="20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方正综艺简体" panose="03000509000000000000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286000" y="2387600"/>
            <a:ext cx="4572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1.Sic二极管/GaN FET/IGBT单管</a:t>
            </a:r>
            <a:endParaRPr lang="zh-CN" altLang="en-US"/>
          </a:p>
        </p:txBody>
      </p:sp>
      <p:graphicFrame>
        <p:nvGraphicFramePr>
          <p:cNvPr id="5" name="表格 4"/>
          <p:cNvGraphicFramePr/>
          <p:nvPr>
            <p:custDataLst>
              <p:tags r:id="rId2"/>
            </p:custDataLst>
          </p:nvPr>
        </p:nvGraphicFramePr>
        <p:xfrm>
          <a:off x="228599" y="658495"/>
          <a:ext cx="6979922" cy="4251325"/>
        </p:xfrm>
        <a:graphic>
          <a:graphicData uri="http://schemas.openxmlformats.org/drawingml/2006/table">
            <a:tbl>
              <a:tblPr/>
              <a:tblGrid>
                <a:gridCol w="1032714"/>
                <a:gridCol w="1023439"/>
                <a:gridCol w="1161885"/>
                <a:gridCol w="636905"/>
                <a:gridCol w="684623"/>
                <a:gridCol w="555771"/>
                <a:gridCol w="394802"/>
                <a:gridCol w="440509"/>
                <a:gridCol w="351083"/>
                <a:gridCol w="698191"/>
              </a:tblGrid>
              <a:tr h="386080">
                <a:tc gridSpan="10">
                  <a:txBody>
                    <a:bodyPr/>
                    <a:lstStyle/>
                    <a:p>
                      <a:pPr marL="0" algn="l" defTabSz="685800" rtl="0" eaLnBrk="1" latinLnBrk="0" hangingPunct="1">
                        <a:lnSpc>
                          <a:spcPct val="12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en-US" altLang="zh-CN" sz="1650" b="1" kern="1200" dirty="0" smtClean="0">
                          <a:solidFill>
                            <a:schemeClr val="bg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cs typeface="+mn-cs"/>
                        </a:rPr>
                        <a:t>Small SMD package </a:t>
                      </a:r>
                      <a:r>
                        <a:rPr lang="zh-CN" altLang="en-US" sz="1650" b="1" kern="1200" dirty="0" smtClean="0">
                          <a:solidFill>
                            <a:schemeClr val="bg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cs typeface="+mn-cs"/>
                        </a:rPr>
                        <a:t> </a:t>
                      </a:r>
                      <a:r>
                        <a:rPr lang="en-US" altLang="zh-CN" sz="1650" b="1" kern="1200" dirty="0" smtClean="0">
                          <a:solidFill>
                            <a:schemeClr val="bg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cs typeface="+mn-cs"/>
                        </a:rPr>
                        <a:t>Planar high voltage </a:t>
                      </a:r>
                      <a:r>
                        <a:rPr lang="zh-CN" sz="1650" b="1" kern="1200" dirty="0" smtClean="0">
                          <a:solidFill>
                            <a:schemeClr val="bg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cs typeface="+mn-cs"/>
                        </a:rPr>
                        <a:t>MOS</a:t>
                      </a:r>
                      <a:endParaRPr lang="zh-CN" sz="1650" b="1" kern="1200" dirty="0">
                        <a:solidFill>
                          <a:schemeClr val="bg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微软雅黑" panose="020B0503020204020204" charset="-122"/>
                        <a:cs typeface="+mn-cs"/>
                      </a:endParaRPr>
                    </a:p>
                  </a:txBody>
                  <a:tcPr marL="6984" marR="6984" marT="6984" marB="25144" anchor="ctr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cap="flat">
                      <a:noFill/>
                    </a:ln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56769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FFFFFF"/>
                          </a:solidFill>
                          <a:latin typeface="微软雅黑" panose="020B0503020204020204" charset="-122"/>
                        </a:rPr>
                        <a:t>Part Number</a:t>
                      </a:r>
                      <a:endParaRPr lang="en-US" altLang="en-US" sz="1045" b="1">
                        <a:solidFill>
                          <a:srgbClr val="FFFFFF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1045" b="1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Technology</a:t>
                      </a:r>
                      <a:endParaRPr lang="en-US" altLang="en-US" sz="1045" b="1">
                        <a:solidFill>
                          <a:srgbClr val="FFFFFF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1045" b="1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Package</a:t>
                      </a:r>
                      <a:endParaRPr lang="en-US" altLang="en-US" sz="1045" b="1">
                        <a:solidFill>
                          <a:srgbClr val="FFFFFF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1045" b="1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Polarity</a:t>
                      </a:r>
                      <a:endParaRPr lang="en-US" altLang="en-US" sz="1045" b="1">
                        <a:solidFill>
                          <a:srgbClr val="FFFFFF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 dirty="0">
                          <a:solidFill>
                            <a:srgbClr val="FFFFFF"/>
                          </a:solidFill>
                          <a:latin typeface="微软雅黑" panose="020B0503020204020204" charset="-122"/>
                        </a:rPr>
                        <a:t>VDS (Max) </a:t>
                      </a:r>
                      <a:r>
                        <a:rPr lang="en-US" sz="950" b="1" dirty="0">
                          <a:solidFill>
                            <a:srgbClr val="FFFFFF"/>
                          </a:solidFill>
                          <a:latin typeface="微软雅黑" panose="020B0503020204020204" charset="-122"/>
                        </a:rPr>
                        <a:t>(BVDSS(V)</a:t>
                      </a:r>
                      <a:endParaRPr lang="en-US" altLang="en-US" sz="950" b="1" dirty="0">
                        <a:solidFill>
                          <a:srgbClr val="FFFFFF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 dirty="0">
                          <a:solidFill>
                            <a:srgbClr val="FFFFFF"/>
                          </a:solidFill>
                          <a:latin typeface="微软雅黑" panose="020B0503020204020204" charset="-122"/>
                        </a:rPr>
                        <a:t>ID  (Max) (ID(A))</a:t>
                      </a:r>
                      <a:endParaRPr lang="en-US" altLang="en-US" sz="1045" b="1" dirty="0">
                        <a:solidFill>
                          <a:srgbClr val="FFFFFF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FFFFFF"/>
                          </a:solidFill>
                          <a:latin typeface="微软雅黑" panose="020B0503020204020204" charset="-122"/>
                        </a:rPr>
                        <a:t>IDM</a:t>
                      </a:r>
                      <a:endParaRPr lang="en-US" altLang="en-US" sz="1045" b="1">
                        <a:solidFill>
                          <a:srgbClr val="FFFFFF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FFFFFF"/>
                          </a:solidFill>
                          <a:latin typeface="微软雅黑" panose="020B0503020204020204" charset="-122"/>
                        </a:rPr>
                        <a:t>VTH (Typ)</a:t>
                      </a:r>
                      <a:endParaRPr lang="en-US" altLang="en-US" sz="1045" b="1">
                        <a:solidFill>
                          <a:srgbClr val="FFFFFF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FFFFFF"/>
                          </a:solidFill>
                          <a:latin typeface="微软雅黑" panose="020B0503020204020204" charset="-122"/>
                        </a:rPr>
                        <a:t>VGS</a:t>
                      </a:r>
                      <a:endParaRPr lang="en-US" altLang="en-US" sz="1045" b="1">
                        <a:solidFill>
                          <a:srgbClr val="FFFFFF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FFFFFF"/>
                          </a:solidFill>
                          <a:latin typeface="微软雅黑" panose="020B0503020204020204" charset="-122"/>
                        </a:rPr>
                        <a:t>RDS(ON)@10V  Typ(mΩ)</a:t>
                      </a:r>
                      <a:endParaRPr lang="en-US" altLang="en-US" sz="1000" b="1">
                        <a:solidFill>
                          <a:srgbClr val="FFFFFF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</a:tr>
              <a:tr h="20510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 dirty="0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HM0565MR</a:t>
                      </a:r>
                      <a:endParaRPr lang="en-US" altLang="en-US" sz="1000" b="1" dirty="0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1000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planar</a:t>
                      </a:r>
                      <a:endParaRPr lang="zh-CN" altLang="en-US" sz="1000" b="1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SOT23-3L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1000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N</a:t>
                      </a:r>
                      <a:r>
                        <a:rPr lang="en-US" altLang="zh-CN" sz="1000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ch</a:t>
                      </a:r>
                      <a:endParaRPr lang="en-US" altLang="zh-CN" sz="1000" b="1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 dirty="0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650V</a:t>
                      </a:r>
                      <a:endParaRPr lang="en-US" altLang="en-US" sz="1000" b="1" dirty="0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 dirty="0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0.5A</a:t>
                      </a:r>
                      <a:endParaRPr lang="en-US" altLang="en-US" sz="1000" b="1" dirty="0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2A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3V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30V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9Ω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57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 dirty="0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HM1N60R/PR</a:t>
                      </a:r>
                      <a:endParaRPr lang="en-US" altLang="en-US" sz="1000" b="1" dirty="0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1000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planar</a:t>
                      </a:r>
                      <a:endParaRPr lang="zh-CN" altLang="en-US" sz="1000" b="1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SOT-223/SOT-89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1000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N</a:t>
                      </a:r>
                      <a:r>
                        <a:rPr lang="en-US" altLang="zh-CN" sz="1000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ch</a:t>
                      </a:r>
                      <a:endParaRPr lang="en-US" altLang="zh-CN" sz="1000" b="1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600V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1.3A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5A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3V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30V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11Ω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383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HM4N60R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1000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planar</a:t>
                      </a:r>
                      <a:endParaRPr lang="zh-CN" altLang="en-US" sz="1000" b="1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SOT-223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1000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N</a:t>
                      </a:r>
                      <a:r>
                        <a:rPr lang="en-US" altLang="zh-CN" sz="1000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ch</a:t>
                      </a:r>
                      <a:endParaRPr lang="en-US" altLang="zh-CN" sz="1000" b="1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600V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4A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16A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3V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30V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 dirty="0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1.7Ω</a:t>
                      </a:r>
                      <a:endParaRPr lang="en-US" altLang="en-US" sz="1000" b="1" dirty="0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57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HM2N65R/PR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1000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planar</a:t>
                      </a:r>
                      <a:endParaRPr lang="zh-CN" altLang="en-US" sz="1000" b="1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SOT-89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1000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N</a:t>
                      </a:r>
                      <a:r>
                        <a:rPr lang="en-US" altLang="zh-CN" sz="1000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ch</a:t>
                      </a:r>
                      <a:endParaRPr lang="en-US" altLang="zh-CN" sz="1000" b="1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650V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2A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6A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3V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30V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7.8Ω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510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HM4N65R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1000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planar</a:t>
                      </a:r>
                      <a:endParaRPr lang="zh-CN" altLang="en-US" sz="1000" b="1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SOT-223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1000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N</a:t>
                      </a:r>
                      <a:r>
                        <a:rPr lang="en-US" altLang="zh-CN" sz="1000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ch</a:t>
                      </a:r>
                      <a:endParaRPr lang="en-US" altLang="zh-CN" sz="1000" b="1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650V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4A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16A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3V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30V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2.4Ω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510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HM1N50MR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1000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planar</a:t>
                      </a:r>
                      <a:endParaRPr lang="zh-CN" altLang="en-US" sz="1000" b="1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SOT23-3L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1000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N</a:t>
                      </a:r>
                      <a:r>
                        <a:rPr lang="en-US" altLang="zh-CN" sz="1000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ch</a:t>
                      </a:r>
                      <a:endParaRPr lang="en-US" altLang="zh-CN" sz="1000" b="1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500V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1A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3A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3V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30V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9.2Ω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510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HM2N50R/PR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1000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planar</a:t>
                      </a:r>
                      <a:endParaRPr lang="zh-CN" altLang="en-US" sz="1000" b="1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SOT-223/SOT-89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1000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N</a:t>
                      </a:r>
                      <a:r>
                        <a:rPr lang="en-US" altLang="zh-CN" sz="1000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ch</a:t>
                      </a:r>
                      <a:endParaRPr lang="en-US" altLang="zh-CN" sz="1000" b="1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500V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2A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4A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3V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30V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5.0Ω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57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HM5N50R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1000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planar</a:t>
                      </a:r>
                      <a:endParaRPr lang="zh-CN" altLang="en-US" sz="1000" b="1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 dirty="0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SOT-223</a:t>
                      </a:r>
                      <a:endParaRPr lang="en-US" altLang="en-US" sz="1000" b="1" dirty="0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1000" b="1" dirty="0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N</a:t>
                      </a:r>
                      <a:r>
                        <a:rPr lang="en-US" altLang="zh-CN" sz="1000" b="1" dirty="0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ch</a:t>
                      </a:r>
                      <a:endParaRPr lang="en-US" altLang="zh-CN" sz="1000" b="1" dirty="0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500V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5A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20A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3V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30V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1.5Ω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447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HM1N70R/PR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1000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planar</a:t>
                      </a:r>
                      <a:endParaRPr lang="zh-CN" altLang="en-US" sz="1000" b="1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SOT-223/SOT-89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1000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N</a:t>
                      </a:r>
                      <a:r>
                        <a:rPr lang="en-US" altLang="zh-CN" sz="1000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ch</a:t>
                      </a:r>
                      <a:endParaRPr lang="en-US" altLang="zh-CN" sz="1000" b="1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700V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1A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4A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3V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30V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10.5Ω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447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HM2N70R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1000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planar</a:t>
                      </a:r>
                      <a:endParaRPr lang="zh-CN" altLang="en-US" sz="1000" b="1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SOT-223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1000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N</a:t>
                      </a:r>
                      <a:r>
                        <a:rPr lang="en-US" altLang="zh-CN" sz="1000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ch</a:t>
                      </a:r>
                      <a:endParaRPr lang="en-US" altLang="zh-CN" sz="1000" b="1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700V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2A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8A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3V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30V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4.7Ω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637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HM3N40R/PR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1000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planar</a:t>
                      </a:r>
                      <a:endParaRPr lang="zh-CN" altLang="en-US" sz="1000" b="1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SOT-223/SOT-89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1000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N</a:t>
                      </a:r>
                      <a:r>
                        <a:rPr lang="en-US" altLang="zh-CN" sz="1000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ch</a:t>
                      </a:r>
                      <a:endParaRPr lang="en-US" altLang="zh-CN" sz="1000" b="1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 dirty="0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400V</a:t>
                      </a:r>
                      <a:endParaRPr lang="en-US" altLang="en-US" sz="1000" b="1" dirty="0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3A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9A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3V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30V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2.8Ω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510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HM3N30R/PR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1000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planar</a:t>
                      </a:r>
                      <a:endParaRPr lang="zh-CN" altLang="en-US" sz="1000" b="1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SOT-223/SOT-89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1000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N</a:t>
                      </a:r>
                      <a:r>
                        <a:rPr lang="en-US" altLang="zh-CN" sz="1000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ch</a:t>
                      </a:r>
                      <a:endParaRPr lang="en-US" altLang="zh-CN" sz="1000" b="1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300V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3A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12A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2.7V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25V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2.6Ω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84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HM5N30R/PR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1000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planar</a:t>
                      </a:r>
                      <a:endParaRPr lang="zh-CN" altLang="en-US" sz="1000" b="1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SOT-223/SOT-89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1000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N</a:t>
                      </a:r>
                      <a:r>
                        <a:rPr lang="en-US" altLang="zh-CN" sz="1000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ch</a:t>
                      </a:r>
                      <a:endParaRPr lang="en-US" altLang="zh-CN" sz="1000" b="1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300V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5A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15A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2.7V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25V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1.2Ω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828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HM2N25MR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950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Trench</a:t>
                      </a:r>
                      <a:endParaRPr lang="zh-CN" altLang="en-US" sz="950" b="1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SOT23-3L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1000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N</a:t>
                      </a:r>
                      <a:r>
                        <a:rPr lang="en-US" altLang="zh-CN" sz="1000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ch</a:t>
                      </a:r>
                      <a:endParaRPr lang="en-US" altLang="zh-CN" sz="1000" b="1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250V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2A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10A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2.5V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20V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1.3Ω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447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HM3N25R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1000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planar</a:t>
                      </a:r>
                      <a:endParaRPr lang="zh-CN" altLang="en-US" sz="1000" b="1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SOT-223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1000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N</a:t>
                      </a:r>
                      <a:r>
                        <a:rPr lang="en-US" altLang="zh-CN" sz="1000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ch</a:t>
                      </a:r>
                      <a:endParaRPr lang="en-US" altLang="zh-CN" sz="1000" b="1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250V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3A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12A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3V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20V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 dirty="0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1Ω</a:t>
                      </a:r>
                      <a:endParaRPr lang="en-US" altLang="en-US" sz="1000" b="1" dirty="0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447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en-US" sz="1000" b="1" dirty="0" smtClean="0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HM3N20M/PR</a:t>
                      </a:r>
                      <a:endParaRPr lang="en-US" altLang="en-US" sz="1000" b="1" dirty="0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1000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planar</a:t>
                      </a:r>
                      <a:endParaRPr lang="zh-CN" altLang="en-US" sz="1000" b="1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en-US" sz="1000" b="1" dirty="0" smtClean="0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SOT23-3L/SOT-89</a:t>
                      </a:r>
                      <a:endParaRPr lang="en-US" altLang="en-US" sz="1000" b="1" dirty="0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1000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N</a:t>
                      </a:r>
                      <a:r>
                        <a:rPr lang="en-US" altLang="zh-CN" sz="1000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ch</a:t>
                      </a:r>
                      <a:endParaRPr lang="en-US" altLang="zh-CN" sz="1000" b="1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  <a:sym typeface="+mn-ea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200V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3A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9A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3V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  <a:sym typeface="+mn-ea"/>
                        </a:rPr>
                        <a:t>20V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en-US" sz="1000" b="1" dirty="0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1Ω</a:t>
                      </a:r>
                      <a:endParaRPr lang="en-US" altLang="en-US" sz="1000" b="1" dirty="0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6" name="副标题 15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7315200" y="1581150"/>
            <a:ext cx="1780540" cy="3633470"/>
          </a:xfrm>
        </p:spPr>
        <p:txBody>
          <a:bodyPr>
            <a:normAutofit lnSpcReduction="20000"/>
          </a:bodyPr>
          <a:lstStyle/>
          <a:p>
            <a:pPr algn="l"/>
            <a:r>
              <a:rPr lang="en-US" altLang="zh-CN" sz="1650" b="1" dirty="0">
                <a:solidFill>
                  <a:schemeClr val="bg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Advantage</a:t>
            </a:r>
            <a:r>
              <a:rPr lang="zh-CN" altLang="en-US" sz="1650" b="1" dirty="0">
                <a:solidFill>
                  <a:schemeClr val="bg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：</a:t>
            </a:r>
            <a:endParaRPr lang="en-US" altLang="zh-CN" sz="1650" b="1" dirty="0">
              <a:solidFill>
                <a:schemeClr val="bg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algn="l"/>
            <a:r>
              <a:rPr lang="en-US" altLang="zh-CN" sz="1450" dirty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SOT23-3L</a:t>
            </a:r>
            <a:r>
              <a:rPr lang="en-US" altLang="zh-CN" sz="145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/ SOT-89/SOT-223 package</a:t>
            </a:r>
            <a:r>
              <a:rPr lang="zh-CN" altLang="en-US" sz="1450" dirty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，</a:t>
            </a:r>
            <a:r>
              <a:rPr lang="en-US" altLang="zh-CN" sz="1450" dirty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can used in small size products</a:t>
            </a:r>
            <a:r>
              <a:rPr lang="zh-CN" altLang="en-US" sz="1450" dirty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en-US" altLang="zh-CN" sz="1450" dirty="0">
              <a:solidFill>
                <a:schemeClr val="bg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l"/>
            <a:endParaRPr lang="en-US" altLang="zh-CN" sz="1650" b="1" dirty="0">
              <a:solidFill>
                <a:schemeClr val="bg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algn="l"/>
            <a:r>
              <a:rPr lang="en-US" altLang="zh-CN" sz="1650" b="1" dirty="0">
                <a:solidFill>
                  <a:schemeClr val="bg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Application</a:t>
            </a:r>
            <a:r>
              <a:rPr lang="zh-CN" altLang="en-US" sz="1650" b="1" dirty="0">
                <a:solidFill>
                  <a:schemeClr val="bg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：</a:t>
            </a:r>
            <a:endParaRPr lang="en-US" altLang="zh-CN" sz="1650" b="1" dirty="0">
              <a:solidFill>
                <a:schemeClr val="bg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algn="l"/>
            <a:r>
              <a:rPr lang="en-US" altLang="zh-CN" sz="1450" dirty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Charger/Adapter/Smart socket/</a:t>
            </a:r>
            <a:endParaRPr lang="en-US" altLang="zh-CN" sz="1450" dirty="0">
              <a:solidFill>
                <a:schemeClr val="bg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l"/>
            <a:r>
              <a:rPr lang="en-US" altLang="zh-CN" sz="1450" dirty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Appliance power supply/LED driver /LED lighting/</a:t>
            </a:r>
            <a:endParaRPr lang="en-US" altLang="zh-CN" sz="1450" dirty="0">
              <a:solidFill>
                <a:schemeClr val="bg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l"/>
            <a:r>
              <a:rPr lang="en-US" altLang="zh-CN" sz="1450" dirty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Leakage protection switch</a:t>
            </a:r>
            <a:endParaRPr lang="en-US" altLang="zh-CN" sz="1450" dirty="0">
              <a:solidFill>
                <a:schemeClr val="bg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/>
              <a:t>4.高压平面MOS特色产品</a:t>
            </a:r>
            <a:endParaRPr lang="zh-CN" altLang="en-US"/>
          </a:p>
        </p:txBody>
      </p:sp>
      <p:sp>
        <p:nvSpPr>
          <p:cNvPr id="8" name="TextBox 3"/>
          <p:cNvSpPr txBox="1"/>
          <p:nvPr>
            <p:custDataLst>
              <p:tags r:id="rId1"/>
            </p:custDataLst>
          </p:nvPr>
        </p:nvSpPr>
        <p:spPr>
          <a:xfrm>
            <a:off x="3536950" y="100330"/>
            <a:ext cx="5661660" cy="41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kern="20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方正综艺简体" panose="03000509000000000000" charset="-122"/>
                <a:sym typeface="+mn-ea"/>
              </a:rPr>
              <a:t>TO-263 SMD Package</a:t>
            </a:r>
            <a:r>
              <a:rPr lang="zh-CN" altLang="en-US" sz="1400" b="1" kern="20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方正综艺简体" panose="03000509000000000000" charset="-122"/>
                <a:sym typeface="+mn-ea"/>
              </a:rPr>
              <a:t> </a:t>
            </a:r>
            <a:r>
              <a:rPr lang="en-US" altLang="zh-CN" sz="1400" b="1" kern="20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方正综艺简体" panose="03000509000000000000" charset="-122"/>
                <a:sym typeface="+mn-ea"/>
              </a:rPr>
              <a:t>Planar high voltage high current </a:t>
            </a:r>
            <a:r>
              <a:rPr lang="zh-CN" altLang="en-US" sz="1400" b="1" kern="20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方正综艺简体" panose="03000509000000000000" charset="-122"/>
                <a:sym typeface="+mn-ea"/>
              </a:rPr>
              <a:t>MOS</a:t>
            </a:r>
            <a:r>
              <a:rPr lang="zh-CN" altLang="en-US" sz="2100" b="1" kern="20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方正综艺简体" panose="03000509000000000000" charset="-122"/>
                <a:sym typeface="+mn-ea"/>
              </a:rPr>
              <a:t> </a:t>
            </a:r>
            <a:endParaRPr lang="zh-CN" altLang="en-US" sz="2100" b="1" kern="20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方正综艺简体" panose="03000509000000000000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286000" y="2387600"/>
            <a:ext cx="4572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1.Sic二极管/GaN FET/IGBT单管</a:t>
            </a:r>
            <a:endParaRPr lang="zh-CN" altLang="en-US"/>
          </a:p>
        </p:txBody>
      </p:sp>
      <p:graphicFrame>
        <p:nvGraphicFramePr>
          <p:cNvPr id="5" name="表格 4"/>
          <p:cNvGraphicFramePr/>
          <p:nvPr>
            <p:custDataLst>
              <p:tags r:id="rId2"/>
            </p:custDataLst>
          </p:nvPr>
        </p:nvGraphicFramePr>
        <p:xfrm>
          <a:off x="517525" y="810895"/>
          <a:ext cx="7026910" cy="2651125"/>
        </p:xfrm>
        <a:graphic>
          <a:graphicData uri="http://schemas.openxmlformats.org/drawingml/2006/table">
            <a:tbl>
              <a:tblPr/>
              <a:tblGrid>
                <a:gridCol w="1078230"/>
                <a:gridCol w="1114425"/>
                <a:gridCol w="810260"/>
                <a:gridCol w="694690"/>
                <a:gridCol w="765810"/>
                <a:gridCol w="612775"/>
                <a:gridCol w="450850"/>
                <a:gridCol w="436245"/>
                <a:gridCol w="360680"/>
                <a:gridCol w="702945"/>
              </a:tblGrid>
              <a:tr h="577215">
                <a:tc gridSpan="10">
                  <a:txBody>
                    <a:bodyPr/>
                    <a:lstStyle/>
                    <a:p>
                      <a:pPr marL="0" algn="l" defTabSz="685800" rtl="0" eaLnBrk="1" latinLnBrk="0" hangingPunct="1">
                        <a:lnSpc>
                          <a:spcPct val="12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en-US" altLang="zh-CN" sz="1650" b="1" kern="1200" dirty="0" smtClean="0">
                          <a:solidFill>
                            <a:schemeClr val="bg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cs typeface="+mn-cs"/>
                        </a:rPr>
                        <a:t>TO-263 SMD package Planar high voltage and high current </a:t>
                      </a:r>
                      <a:r>
                        <a:rPr lang="zh-CN" sz="1650" b="1" kern="1200" dirty="0" smtClean="0">
                          <a:solidFill>
                            <a:schemeClr val="bg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cs typeface="+mn-cs"/>
                        </a:rPr>
                        <a:t>MOS</a:t>
                      </a:r>
                      <a:endParaRPr lang="zh-CN" sz="1650" b="1" kern="1200" dirty="0">
                        <a:solidFill>
                          <a:schemeClr val="bg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微软雅黑" panose="020B0503020204020204" charset="-122"/>
                        <a:cs typeface="+mn-cs"/>
                      </a:endParaRPr>
                    </a:p>
                  </a:txBody>
                  <a:tcPr marL="6984" marR="6984" marT="6984" marB="25144" anchor="ctr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cap="flat">
                      <a:noFill/>
                    </a:ln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84836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FFFFFF"/>
                          </a:solidFill>
                          <a:latin typeface="微软雅黑" panose="020B0503020204020204" charset="-122"/>
                        </a:rPr>
                        <a:t>Part Number</a:t>
                      </a:r>
                      <a:endParaRPr lang="en-US" altLang="en-US" sz="1045" b="1">
                        <a:solidFill>
                          <a:srgbClr val="FFFFFF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1045" b="1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Technology</a:t>
                      </a:r>
                      <a:endParaRPr lang="en-US" altLang="en-US" sz="1045" b="1">
                        <a:solidFill>
                          <a:srgbClr val="FFFFFF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1045" b="1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Package</a:t>
                      </a:r>
                      <a:endParaRPr lang="en-US" altLang="en-US" sz="1045" b="1">
                        <a:solidFill>
                          <a:srgbClr val="FFFFFF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1045" b="1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Polarity</a:t>
                      </a:r>
                      <a:endParaRPr lang="en-US" altLang="en-US" sz="1045" b="1">
                        <a:solidFill>
                          <a:srgbClr val="FFFFFF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 dirty="0">
                          <a:solidFill>
                            <a:srgbClr val="FFFFFF"/>
                          </a:solidFill>
                          <a:latin typeface="微软雅黑" panose="020B0503020204020204" charset="-122"/>
                        </a:rPr>
                        <a:t>VDS (Max) </a:t>
                      </a:r>
                      <a:r>
                        <a:rPr lang="en-US" sz="950" b="1" dirty="0">
                          <a:solidFill>
                            <a:srgbClr val="FFFFFF"/>
                          </a:solidFill>
                          <a:latin typeface="微软雅黑" panose="020B0503020204020204" charset="-122"/>
                        </a:rPr>
                        <a:t>(BVDSS(V)</a:t>
                      </a:r>
                      <a:endParaRPr lang="en-US" altLang="en-US" sz="950" b="1" dirty="0">
                        <a:solidFill>
                          <a:srgbClr val="FFFFFF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 dirty="0">
                          <a:solidFill>
                            <a:srgbClr val="FFFFFF"/>
                          </a:solidFill>
                          <a:latin typeface="微软雅黑" panose="020B0503020204020204" charset="-122"/>
                        </a:rPr>
                        <a:t>ID  (Max) (ID(A))</a:t>
                      </a:r>
                      <a:endParaRPr lang="en-US" altLang="en-US" sz="1045" b="1" dirty="0">
                        <a:solidFill>
                          <a:srgbClr val="FFFFFF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FFFFFF"/>
                          </a:solidFill>
                          <a:latin typeface="微软雅黑" panose="020B0503020204020204" charset="-122"/>
                        </a:rPr>
                        <a:t>IDM</a:t>
                      </a:r>
                      <a:endParaRPr lang="en-US" altLang="en-US" sz="1045" b="1">
                        <a:solidFill>
                          <a:srgbClr val="FFFFFF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FFFFFF"/>
                          </a:solidFill>
                          <a:latin typeface="微软雅黑" panose="020B0503020204020204" charset="-122"/>
                        </a:rPr>
                        <a:t>VTH (Typ)</a:t>
                      </a:r>
                      <a:endParaRPr lang="en-US" altLang="en-US" sz="1045" b="1">
                        <a:solidFill>
                          <a:srgbClr val="FFFFFF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45" b="1">
                          <a:solidFill>
                            <a:srgbClr val="FFFFFF"/>
                          </a:solidFill>
                          <a:latin typeface="微软雅黑" panose="020B0503020204020204" charset="-122"/>
                        </a:rPr>
                        <a:t>VGS</a:t>
                      </a:r>
                      <a:endParaRPr lang="en-US" altLang="en-US" sz="1045" b="1">
                        <a:solidFill>
                          <a:srgbClr val="FFFFFF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FFFFFF"/>
                          </a:solidFill>
                          <a:latin typeface="微软雅黑" panose="020B0503020204020204" charset="-122"/>
                        </a:rPr>
                        <a:t>RDS(ON)@10V  Typ(mΩ)</a:t>
                      </a:r>
                      <a:endParaRPr lang="en-US" altLang="en-US" sz="1000" b="1">
                        <a:solidFill>
                          <a:srgbClr val="FFFFFF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</a:tr>
              <a:tr h="30607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 dirty="0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HM10N65D</a:t>
                      </a:r>
                      <a:endParaRPr lang="en-US" sz="1000" b="1" dirty="0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1000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planar</a:t>
                      </a:r>
                      <a:endParaRPr lang="zh-CN" altLang="en-US" sz="1000" b="1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TO-263</a:t>
                      </a:r>
                      <a:endParaRPr 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1000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N</a:t>
                      </a:r>
                      <a:r>
                        <a:rPr lang="en-US" altLang="zh-CN" sz="1000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ch</a:t>
                      </a:r>
                      <a:endParaRPr lang="en-US" altLang="zh-CN" sz="1000" b="1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 dirty="0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650V</a:t>
                      </a:r>
                      <a:endParaRPr lang="en-US" altLang="en-US" sz="1000" b="1" dirty="0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 dirty="0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10A</a:t>
                      </a:r>
                      <a:endParaRPr lang="en-US" altLang="en-US" sz="1000" b="1" dirty="0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40A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3V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30V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0.7Ω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670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 dirty="0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HM12N65D</a:t>
                      </a:r>
                      <a:endParaRPr lang="en-US" sz="1000" b="1" dirty="0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1000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planar</a:t>
                      </a:r>
                      <a:endParaRPr lang="zh-CN" altLang="en-US" sz="1000" b="1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TO-263</a:t>
                      </a:r>
                      <a:endParaRPr 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1000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N</a:t>
                      </a:r>
                      <a:r>
                        <a:rPr lang="en-US" altLang="zh-CN" sz="1000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ch</a:t>
                      </a:r>
                      <a:endParaRPr lang="en-US" altLang="zh-CN" sz="1000" b="1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650V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12A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48A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3V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30V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0.63Ω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670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HM13N50D</a:t>
                      </a:r>
                      <a:endParaRPr 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1000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planar</a:t>
                      </a:r>
                      <a:endParaRPr lang="zh-CN" altLang="en-US" sz="1000" b="1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  <a:sym typeface="+mn-ea"/>
                        </a:rPr>
                        <a:t>TO-263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1000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N</a:t>
                      </a:r>
                      <a:r>
                        <a:rPr lang="en-US" altLang="zh-CN" sz="1000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ch</a:t>
                      </a:r>
                      <a:endParaRPr lang="en-US" altLang="zh-CN" sz="1000" b="1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500V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13A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52A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3V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30V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0.4Ω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607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HM25N50D</a:t>
                      </a:r>
                      <a:endParaRPr 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1000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planar</a:t>
                      </a:r>
                      <a:endParaRPr lang="zh-CN" altLang="en-US" sz="1000" b="1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  <a:sym typeface="+mn-ea"/>
                        </a:rPr>
                        <a:t>TO-263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1000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N</a:t>
                      </a:r>
                      <a:r>
                        <a:rPr lang="en-US" altLang="zh-CN" sz="1000" b="1">
                          <a:solidFill>
                            <a:srgbClr val="3A3838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ch</a:t>
                      </a:r>
                      <a:endParaRPr lang="en-US" altLang="zh-CN" sz="1000" b="1">
                        <a:solidFill>
                          <a:srgbClr val="3A3838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500V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25A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100A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3V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20V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charset="-122"/>
                        </a:rPr>
                        <a:t>0.21Ω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charset="-122"/>
                      </a:endParaRPr>
                    </a:p>
                  </a:txBody>
                  <a:tcPr marL="6984" marR="6984" marT="6984" marB="25144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6" name="副标题 15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457200" y="3790950"/>
            <a:ext cx="7562215" cy="1226820"/>
          </a:xfrm>
        </p:spPr>
        <p:txBody>
          <a:bodyPr>
            <a:normAutofit lnSpcReduction="20000"/>
          </a:bodyPr>
          <a:lstStyle/>
          <a:p>
            <a:pPr algn="l"/>
            <a:r>
              <a:rPr lang="en-US" altLang="zh-CN" sz="1650" b="1" dirty="0" smtClean="0">
                <a:solidFill>
                  <a:schemeClr val="bg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Advantage</a:t>
            </a:r>
            <a:r>
              <a:rPr lang="zh-CN" altLang="en-US" sz="1650" b="1" dirty="0" smtClean="0">
                <a:solidFill>
                  <a:schemeClr val="bg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：</a:t>
            </a:r>
            <a:r>
              <a:rPr lang="en-US" altLang="zh-CN" sz="1650" dirty="0" smtClean="0">
                <a:solidFill>
                  <a:schemeClr val="bg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Planar high voltage and high current MOS</a:t>
            </a:r>
            <a:r>
              <a:rPr lang="zh-CN" altLang="en-US" sz="145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，</a:t>
            </a:r>
            <a:r>
              <a:rPr lang="en-US" altLang="zh-CN" sz="145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TO-263 SMD package</a:t>
            </a:r>
            <a:r>
              <a:rPr lang="zh-CN" altLang="en-US" sz="1450" dirty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，</a:t>
            </a:r>
            <a:r>
              <a:rPr lang="en-US" altLang="zh-CN" sz="145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can used in thin-lightweight products</a:t>
            </a:r>
            <a:r>
              <a:rPr lang="zh-CN" altLang="en-US" sz="1450" dirty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en-US" altLang="zh-CN" sz="1450" dirty="0">
              <a:solidFill>
                <a:schemeClr val="bg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l"/>
            <a:endParaRPr lang="en-US" altLang="zh-CN" sz="1650" b="1" dirty="0">
              <a:solidFill>
                <a:schemeClr val="bg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algn="l"/>
            <a:r>
              <a:rPr lang="en-US" altLang="zh-CN" sz="1650" b="1" dirty="0">
                <a:solidFill>
                  <a:schemeClr val="bg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Application</a:t>
            </a:r>
            <a:r>
              <a:rPr lang="zh-CN" altLang="en-US" sz="1650" b="1" dirty="0">
                <a:solidFill>
                  <a:schemeClr val="bg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：</a:t>
            </a:r>
            <a:r>
              <a:rPr lang="en-US" altLang="zh-CN" sz="1450" dirty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Charger </a:t>
            </a:r>
            <a:r>
              <a:rPr lang="en-US" altLang="zh-CN" sz="1450" dirty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/ Adapter / Smart socket / Appliance power supply / LED driver/LED lighting</a:t>
            </a:r>
            <a:endParaRPr lang="en-US" altLang="zh-CN" sz="1450" dirty="0">
              <a:solidFill>
                <a:schemeClr val="bg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UNIT_TABLE_BEAUTIFY" val="smartTable{77afd9de-13a6-436b-9ece-0ac00297e707}"/>
  <p:tag name="TABLE_ENDDRAG_ORIGIN_RECT" val="543*300"/>
  <p:tag name="TABLE_ENDDRAG_RECT" val="40*63*543*300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UNIT_TABLE_BEAUTIFY" val="smartTable{27e5c6b4-f490-4d44-b133-d5b8db2b8484}"/>
  <p:tag name="TABLE_ENDDRAG_ORIGIN_RECT" val="676*205"/>
  <p:tag name="TABLE_ENDDRAG_RECT" val="24*64*676*205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UNIT_TABLE_BEAUTIFY" val="smartTable{eb8e0774-d2c0-40fd-9544-051e0b55d217}"/>
  <p:tag name="TABLE_ENDDRAG_ORIGIN_RECT" val="526*335"/>
  <p:tag name="TABLE_ENDDRAG_RECT" val="40*51*526*335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UNIT_TABLE_BEAUTIFY" val="smartTable{b185bf48-7654-4e21-b4ae-4f2b603bb755}"/>
  <p:tag name="TABLE_ENDDRAG_ORIGIN_RECT" val="553*208"/>
  <p:tag name="TABLE_ENDDRAG_RECT" val="40*75*553*208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UNIT_TABLE_BEAUTIFY" val="smartTable{e5d68284-c79a-48e3-906c-34c5d776b06e}"/>
  <p:tag name="TABLE_ENDDRAG_ORIGIN_RECT" val="671*169"/>
  <p:tag name="TABLE_ENDDRAG_RECT" val="24*94*671*169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UNIT_TABLE_BEAUTIFY" val="smartTable{8469453f-d6e2-4c89-b2dd-75350ecdde64}"/>
  <p:tag name="TABLE_ENDDRAG_ORIGIN_RECT" val="667*300"/>
  <p:tag name="TABLE_ENDDRAG_RECT" val="24*58*667*300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UNIT_TABLE_BEAUTIFY" val="smartTable{a7b1f444-9159-4533-b132-6f85b6871b90}"/>
  <p:tag name="TABLE_ENDDRAG_ORIGIN_RECT" val="613*176"/>
  <p:tag name="TABLE_ENDDRAG_RECT" val="36*70*613*176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UNIT_TABLE_BEAUTIFY" val="smartTable{4d26020a-bdf9-4479-95de-e1d76fe5007e}"/>
  <p:tag name="TABLE_ENDDRAG_ORIGIN_RECT" val="422*331"/>
  <p:tag name="TABLE_ENDDRAG_RECT" val="49*58*422*331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UNIT_TABLE_BEAUTIFY" val="smartTable{46ab414b-c1e8-4538-acd6-931066ad2261}"/>
  <p:tag name="TABLE_ENDDRAG_ORIGIN_RECT" val="447*330"/>
  <p:tag name="TABLE_ENDDRAG_RECT" val="48*58*447*330"/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UNIT_TABLE_BEAUTIFY" val="smartTable{0b093aba-6193-43f9-940a-8db8e0d875cb}"/>
  <p:tag name="TABLE_ENDDRAG_ORIGIN_RECT" val="641*151"/>
  <p:tag name="TABLE_ENDDRAG_RECT" val="30*65*641*151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UNIT_TABLE_BEAUTIFY" val="smartTable{12e23c8b-d62d-43bd-875d-4538ee53848d}"/>
  <p:tag name="TABLE_ENDDRAG_ORIGIN_RECT" val="659*284"/>
  <p:tag name="TABLE_ENDDRAG_RECT" val="24*63*659*284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UNIT_TABLE_BEAUTIFY" val="smartTable{ef746f51-a783-4d9c-9ff3-49dcb437919b}"/>
  <p:tag name="TABLE_ENDDRAG_ORIGIN_RECT" val="668*143"/>
  <p:tag name="TABLE_ENDDRAG_RECT" val="24*70*668*143"/>
</p:tagLst>
</file>

<file path=ppt/tags/tag45.xml><?xml version="1.0" encoding="utf-8"?>
<p:tagLst xmlns:p="http://schemas.openxmlformats.org/presentationml/2006/main">
  <p:tag name="KSO_WM_BEAUTIFY_FLAG" val=""/>
</p:tagLst>
</file>

<file path=ppt/tags/tag46.xml><?xml version="1.0" encoding="utf-8"?>
<p:tagLst xmlns:p="http://schemas.openxmlformats.org/presentationml/2006/main">
  <p:tag name="KSO_WM_BEAUTIFY_FLAG" val=""/>
</p:tagLst>
</file>

<file path=ppt/tags/tag47.xml><?xml version="1.0" encoding="utf-8"?>
<p:tagLst xmlns:p="http://schemas.openxmlformats.org/presentationml/2006/main">
  <p:tag name="KSO_WM_UNIT_TABLE_BEAUTIFY" val="smartTable{ead03ef9-c757-4119-af23-64c9960d6fad}"/>
  <p:tag name="TABLE_ENDDRAG_ORIGIN_RECT" val="671*283"/>
  <p:tag name="TABLE_ENDDRAG_RECT" val="24*63*671*283"/>
</p:tagLst>
</file>

<file path=ppt/tags/tag48.xml><?xml version="1.0" encoding="utf-8"?>
<p:tagLst xmlns:p="http://schemas.openxmlformats.org/presentationml/2006/main">
  <p:tag name="KSO_WM_BEAUTIFY_FLAG" val=""/>
</p:tagLst>
</file>

<file path=ppt/tags/tag49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UNIT_TABLE_BEAUTIFY" val="smartTable{c16735ec-a50f-44cb-bae9-6681ff851a2c}"/>
  <p:tag name="TABLE_ENDDRAG_ORIGIN_RECT" val="666*190"/>
  <p:tag name="TABLE_ENDDRAG_RECT" val="24*64*666*190"/>
</p:tagLst>
</file>

<file path=ppt/tags/tag50.xml><?xml version="1.0" encoding="utf-8"?>
<p:tagLst xmlns:p="http://schemas.openxmlformats.org/presentationml/2006/main">
  <p:tag name="KSO_WM_UNIT_TABLE_BEAUTIFY" val="smartTable{9c8c4677-f48a-450f-af7f-1ce90e218f6a}"/>
  <p:tag name="TABLE_ENDDRAG_ORIGIN_RECT" val="672*285"/>
  <p:tag name="TABLE_ENDDRAG_RECT" val="24*65*672*285"/>
</p:tagLst>
</file>

<file path=ppt/tags/tag51.xml><?xml version="1.0" encoding="utf-8"?>
<p:tagLst xmlns:p="http://schemas.openxmlformats.org/presentationml/2006/main">
  <p:tag name="KSO_WM_BEAUTIFY_FLAG" val=""/>
</p:tagLst>
</file>

<file path=ppt/tags/tag52.xml><?xml version="1.0" encoding="utf-8"?>
<p:tagLst xmlns:p="http://schemas.openxmlformats.org/presentationml/2006/main">
  <p:tag name="KSO_WM_BEAUTIFY_FLAG" val=""/>
</p:tagLst>
</file>

<file path=ppt/tags/tag53.xml><?xml version="1.0" encoding="utf-8"?>
<p:tagLst xmlns:p="http://schemas.openxmlformats.org/presentationml/2006/main">
  <p:tag name="KSO_WM_UNIT_TABLE_BEAUTIFY" val="smartTable{77461a6c-7cdc-46d5-a87f-66455e11407d}"/>
  <p:tag name="TABLE_ENDDRAG_ORIGIN_RECT" val="675*202"/>
  <p:tag name="TABLE_ENDDRAG_RECT" val="23*64*675*202"/>
</p:tagLst>
</file>

<file path=ppt/tags/tag54.xml><?xml version="1.0" encoding="utf-8"?>
<p:tagLst xmlns:p="http://schemas.openxmlformats.org/presentationml/2006/main">
  <p:tag name="KSO_WM_BEAUTIFY_FLAG" val=""/>
</p:tagLst>
</file>

<file path=ppt/tags/tag55.xml><?xml version="1.0" encoding="utf-8"?>
<p:tagLst xmlns:p="http://schemas.openxmlformats.org/presentationml/2006/main">
  <p:tag name="KSO_WM_BEAUTIFY_FLAG" val=""/>
</p:tagLst>
</file>

<file path=ppt/tags/tag56.xml><?xml version="1.0" encoding="utf-8"?>
<p:tagLst xmlns:p="http://schemas.openxmlformats.org/presentationml/2006/main">
  <p:tag name="KSO_WM_UNIT_TABLE_BEAUTIFY" val="smartTable{65ddd5ca-7363-4c24-b3de-11f5ef543074}"/>
  <p:tag name="TABLE_ENDDRAG_ORIGIN_RECT" val="680*164"/>
  <p:tag name="TABLE_ENDDRAG_RECT" val="6*137*680*164"/>
</p:tagLst>
</file>

<file path=ppt/tags/tag57.xml><?xml version="1.0" encoding="utf-8"?>
<p:tagLst xmlns:p="http://schemas.openxmlformats.org/presentationml/2006/main">
  <p:tag name="KSO_WM_BEAUTIFY_FLAG" val=""/>
</p:tagLst>
</file>

<file path=ppt/tags/tag58.xml><?xml version="1.0" encoding="utf-8"?>
<p:tagLst xmlns:p="http://schemas.openxmlformats.org/presentationml/2006/main">
  <p:tag name="KSO_WM_BEAUTIFY_FLAG" val=""/>
</p:tagLst>
</file>

<file path=ppt/tags/tag59.xml><?xml version="1.0" encoding="utf-8"?>
<p:tagLst xmlns:p="http://schemas.openxmlformats.org/presentationml/2006/main">
  <p:tag name="KSO_WM_UNIT_TABLE_BEAUTIFY" val="smartTable{2fdb992d-6761-4fd2-a038-4803307e03aa}"/>
  <p:tag name="KSO_WM_BEAUTIFY_FLAG" val=""/>
  <p:tag name="TABLE_ENDDRAG_ORIGIN_RECT" val="659*154"/>
  <p:tag name="TABLE_ENDDRAG_RECT" val="30*64*659*154"/>
</p:tagLst>
</file>

<file path=ppt/tags/tag6.xml><?xml version="1.0" encoding="utf-8"?>
<p:tagLst xmlns:p="http://schemas.openxmlformats.org/presentationml/2006/main">
  <p:tag name="KSO_WM_BEAUTIFY_FLAG" val=""/>
</p:tagLst>
</file>

<file path=ppt/tags/tag60.xml><?xml version="1.0" encoding="utf-8"?>
<p:tagLst xmlns:p="http://schemas.openxmlformats.org/presentationml/2006/main">
  <p:tag name="KSO_WM_BEAUTIFY_FLAG" val=""/>
</p:tagLst>
</file>

<file path=ppt/tags/tag61.xml><?xml version="1.0" encoding="utf-8"?>
<p:tagLst xmlns:p="http://schemas.openxmlformats.org/presentationml/2006/main">
  <p:tag name="KSO_WM_BEAUTIFY_FLAG" val=""/>
</p:tagLst>
</file>

<file path=ppt/tags/tag62.xml><?xml version="1.0" encoding="utf-8"?>
<p:tagLst xmlns:p="http://schemas.openxmlformats.org/presentationml/2006/main">
  <p:tag name="KSO_WM_UNIT_TABLE_BEAUTIFY" val="smartTable{36b05c32-bbc6-4cb8-a6c4-6f38da2da700}"/>
  <p:tag name="TABLE_ENDDRAG_ORIGIN_RECT" val="682*166"/>
  <p:tag name="TABLE_ENDDRAG_RECT" val="18*64*682*166"/>
</p:tagLst>
</file>

<file path=ppt/tags/tag63.xml><?xml version="1.0" encoding="utf-8"?>
<p:tagLst xmlns:p="http://schemas.openxmlformats.org/presentationml/2006/main">
  <p:tag name="KSO_WM_BEAUTIFY_FLAG" val=""/>
</p:tagLst>
</file>

<file path=ppt/tags/tag64.xml><?xml version="1.0" encoding="utf-8"?>
<p:tagLst xmlns:p="http://schemas.openxmlformats.org/presentationml/2006/main">
  <p:tag name="KSO_WM_BEAUTIFY_FLAG" val=""/>
</p:tagLst>
</file>

<file path=ppt/tags/tag65.xml><?xml version="1.0" encoding="utf-8"?>
<p:tagLst xmlns:p="http://schemas.openxmlformats.org/presentationml/2006/main">
  <p:tag name="KSO_WM_UNIT_TABLE_BEAUTIFY" val="smartTable{7ba1e016-4430-4798-8e1e-28ae6101ce7a}"/>
</p:tagLst>
</file>

<file path=ppt/tags/tag66.xml><?xml version="1.0" encoding="utf-8"?>
<p:tagLst xmlns:p="http://schemas.openxmlformats.org/presentationml/2006/main">
  <p:tag name="KSO_WM_BEAUTIFY_FLAG" val=""/>
</p:tagLst>
</file>

<file path=ppt/tags/tag67.xml><?xml version="1.0" encoding="utf-8"?>
<p:tagLst xmlns:p="http://schemas.openxmlformats.org/presentationml/2006/main">
  <p:tag name="KSO_WM_UNIT_TABLE_BEAUTIFY" val="smartTable{85132243-043c-4298-9443-3b82f250a91e}"/>
  <p:tag name="KSO_WM_BEAUTIFY_FLAG" val=""/>
  <p:tag name="TABLE_ENDDRAG_ORIGIN_RECT" val="532*317"/>
  <p:tag name="TABLE_ENDDRAG_RECT" val="12*71*532*317"/>
</p:tagLst>
</file>

<file path=ppt/tags/tag68.xml><?xml version="1.0" encoding="utf-8"?>
<p:tagLst xmlns:p="http://schemas.openxmlformats.org/presentationml/2006/main">
  <p:tag name="KSO_WM_BEAUTIFY_FLAG" val=""/>
</p:tagLst>
</file>

<file path=ppt/tags/tag69.xml><?xml version="1.0" encoding="utf-8"?>
<p:tagLst xmlns:p="http://schemas.openxmlformats.org/presentationml/2006/main">
  <p:tag name="KSO_WM_UNIT_TABLE_BEAUTIFY" val="smartTable{535399a7-bc2d-40a2-9bdf-6aefe76082c8}"/>
  <p:tag name="TABLE_ENDDRAG_ORIGIN_RECT" val="684*150"/>
  <p:tag name="TABLE_ENDDRAG_RECT" val="18*72*684*150"/>
</p:tagLst>
</file>

<file path=ppt/tags/tag7.xml><?xml version="1.0" encoding="utf-8"?>
<p:tagLst xmlns:p="http://schemas.openxmlformats.org/presentationml/2006/main">
  <p:tag name="KSO_WM_BEAUTIFY_FLAG" val=""/>
</p:tagLst>
</file>

<file path=ppt/tags/tag70.xml><?xml version="1.0" encoding="utf-8"?>
<p:tagLst xmlns:p="http://schemas.openxmlformats.org/presentationml/2006/main">
  <p:tag name="KSO_WM_BEAUTIFY_FLAG" val=""/>
</p:tagLst>
</file>

<file path=ppt/tags/tag71.xml><?xml version="1.0" encoding="utf-8"?>
<p:tagLst xmlns:p="http://schemas.openxmlformats.org/presentationml/2006/main">
  <p:tag name="KSO_WM_BEAUTIFY_FLAG" val=""/>
</p:tagLst>
</file>

<file path=ppt/tags/tag72.xml><?xml version="1.0" encoding="utf-8"?>
<p:tagLst xmlns:p="http://schemas.openxmlformats.org/presentationml/2006/main">
  <p:tag name="KSO_WM_UNIT_TABLE_BEAUTIFY" val="smartTable{aad198de-9a99-429a-b5f5-5bddee81a21a}"/>
  <p:tag name="TABLE_ENDDRAG_ORIGIN_RECT" val="682*200"/>
  <p:tag name="TABLE_ENDDRAG_RECT" val="18*68*682*200"/>
</p:tagLst>
</file>

<file path=ppt/tags/tag73.xml><?xml version="1.0" encoding="utf-8"?>
<p:tagLst xmlns:p="http://schemas.openxmlformats.org/presentationml/2006/main">
  <p:tag name="KSO_WM_BEAUTIFY_FLAG" val=""/>
</p:tagLst>
</file>

<file path=ppt/tags/tag74.xml><?xml version="1.0" encoding="utf-8"?>
<p:tagLst xmlns:p="http://schemas.openxmlformats.org/presentationml/2006/main">
  <p:tag name="COMMONDATA" val="eyJoZGlkIjoiMThmNjcyZmMzMTI3MjgwMDVmZGE0YzFiZGIwZjA1NzUifQ=="/>
  <p:tag name="KSO_WPP_MARK_KEY" val="2d5b703f-69af-43bf-af0d-43dc0d09a8ee"/>
  <p:tag name="commondata" val="eyJoZGlkIjoiYzJiNjg1MTNmY2FiNDY1ZDUzMDkzNzNlZjc4M2RmZjkifQ=="/>
</p:tagLst>
</file>

<file path=ppt/tags/tag8.xml><?xml version="1.0" encoding="utf-8"?>
<p:tagLst xmlns:p="http://schemas.openxmlformats.org/presentationml/2006/main">
  <p:tag name="KSO_WM_UNIT_TABLE_BEAUTIFY" val="smartTable{f79d8968-2886-4a35-8ba3-a91c36a0eb53}"/>
  <p:tag name="TABLE_ENDDRAG_ORIGIN_RECT" val="531*324"/>
  <p:tag name="TABLE_ENDDRAG_RECT" val="30*65*531*325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29527</Words>
  <Application>WPS 演示</Application>
  <PresentationFormat>全屏显示(16:9)</PresentationFormat>
  <Paragraphs>4678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7" baseType="lpstr">
      <vt:lpstr>Arial</vt:lpstr>
      <vt:lpstr>宋体</vt:lpstr>
      <vt:lpstr>Wingdings</vt:lpstr>
      <vt:lpstr>等线</vt:lpstr>
      <vt:lpstr>微软雅黑</vt:lpstr>
      <vt:lpstr>方正综艺简体</vt:lpstr>
      <vt:lpstr>Calibri</vt:lpstr>
      <vt:lpstr>Arial Unicode MS</vt:lpstr>
      <vt:lpstr>Office 主题</vt:lpstr>
      <vt:lpstr>封面</vt:lpstr>
      <vt:lpstr>PowerPoint 演示文稿</vt:lpstr>
      <vt:lpstr>PowerPoint 演示文稿</vt:lpstr>
      <vt:lpstr>2.储能/BMS/电动车/平衡车 SGT MOS</vt:lpstr>
      <vt:lpstr>2-2</vt:lpstr>
      <vt:lpstr>PowerPoint 演示文稿</vt:lpstr>
      <vt:lpstr>3-2</vt:lpstr>
      <vt:lpstr>4.高压平面MOS特色产品</vt:lpstr>
      <vt:lpstr>4.高压平面MOS特色产品</vt:lpstr>
      <vt:lpstr>5.超高压平面MOS及高压PMOS</vt:lpstr>
      <vt:lpstr>5-2</vt:lpstr>
      <vt:lpstr>6.全桥/半桥驱动MOS</vt:lpstr>
      <vt:lpstr>6-2</vt:lpstr>
      <vt:lpstr>7.双N/双P/N+P 中压大电流MOS</vt:lpstr>
      <vt:lpstr>7-2</vt:lpstr>
      <vt:lpstr>7-2</vt:lpstr>
      <vt:lpstr>8.超轻薄低压MOS</vt:lpstr>
      <vt:lpstr>8-2.1</vt:lpstr>
      <vt:lpstr>8-2.2</vt:lpstr>
      <vt:lpstr>8-3</vt:lpstr>
      <vt:lpstr>8-4</vt:lpstr>
      <vt:lpstr>8-5</vt:lpstr>
      <vt:lpstr>8-6</vt:lpstr>
      <vt:lpstr>1.Sic二极管/GaN FET/IGBT单管</vt:lpstr>
      <vt:lpstr>1.Sic二极管/GaN FET/IGBT单管</vt:lpstr>
      <vt:lpstr>1-2</vt:lpstr>
      <vt:lpstr>1-3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深圳虹茂半导体产品简介</dc:title>
  <dc:creator>ThinkBook</dc:creator>
  <cp:lastModifiedBy>^0^dyper</cp:lastModifiedBy>
  <cp:revision>396</cp:revision>
  <dcterms:created xsi:type="dcterms:W3CDTF">2006-08-16T00:00:00Z</dcterms:created>
  <dcterms:modified xsi:type="dcterms:W3CDTF">2024-08-19T07:17:20Z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48F5535ED42746BF8F43003CBCA1817E_13</vt:lpwstr>
  </property>
  <property fmtid="{D5CDD505-2E9C-101B-9397-08002B2CF9AE}" pid="3" name="KSOProductBuildVer">
    <vt:lpwstr>2052-12.1.0.17827</vt:lpwstr>
  </property>
</Properties>
</file>